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sldIdLst>
    <p:sldId id="256" r:id="rId2"/>
    <p:sldId id="270" r:id="rId3"/>
    <p:sldId id="285" r:id="rId4"/>
    <p:sldId id="280" r:id="rId5"/>
    <p:sldId id="281" r:id="rId6"/>
    <p:sldId id="286" r:id="rId7"/>
    <p:sldId id="294" r:id="rId8"/>
    <p:sldId id="283" r:id="rId9"/>
    <p:sldId id="274" r:id="rId10"/>
    <p:sldId id="259" r:id="rId11"/>
    <p:sldId id="275" r:id="rId12"/>
    <p:sldId id="262" r:id="rId13"/>
    <p:sldId id="263" r:id="rId14"/>
    <p:sldId id="264" r:id="rId15"/>
    <p:sldId id="261" r:id="rId16"/>
    <p:sldId id="271" r:id="rId17"/>
    <p:sldId id="272" r:id="rId18"/>
    <p:sldId id="289" r:id="rId19"/>
    <p:sldId id="287" r:id="rId20"/>
    <p:sldId id="290" r:id="rId21"/>
    <p:sldId id="273" r:id="rId22"/>
    <p:sldId id="291" r:id="rId23"/>
    <p:sldId id="293" r:id="rId24"/>
    <p:sldId id="295" r:id="rId25"/>
    <p:sldId id="298" r:id="rId26"/>
    <p:sldId id="296" r:id="rId27"/>
    <p:sldId id="299" r:id="rId28"/>
    <p:sldId id="300" r:id="rId29"/>
    <p:sldId id="301" r:id="rId30"/>
    <p:sldId id="303" r:id="rId31"/>
    <p:sldId id="302" r:id="rId32"/>
    <p:sldId id="304" r:id="rId33"/>
    <p:sldId id="305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1062" autoAdjust="0"/>
  </p:normalViewPr>
  <p:slideViewPr>
    <p:cSldViewPr snapToGrid="0">
      <p:cViewPr varScale="1">
        <p:scale>
          <a:sx n="93" d="100"/>
          <a:sy n="93" d="100"/>
        </p:scale>
        <p:origin x="1212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9AF1A-7DF1-4D4A-B6B9-51963324A3A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EB628C-0B25-47DD-8D79-CB4B630EFDD0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Источник</a:t>
          </a:r>
        </a:p>
        <a:p>
          <a:r>
            <a:rPr lang="ru-RU" dirty="0" smtClean="0">
              <a:solidFill>
                <a:srgbClr val="002060"/>
              </a:solidFill>
            </a:rPr>
            <a:t>инфекции</a:t>
          </a:r>
          <a:endParaRPr lang="ru-RU" dirty="0">
            <a:solidFill>
              <a:srgbClr val="002060"/>
            </a:solidFill>
          </a:endParaRPr>
        </a:p>
      </dgm:t>
    </dgm:pt>
    <dgm:pt modelId="{10654D4B-8F94-4752-992A-1B60989FDF6F}" type="parTrans" cxnId="{11A2BF2F-E303-49FA-B2D1-0BC4BFDA8DB0}">
      <dgm:prSet/>
      <dgm:spPr/>
      <dgm:t>
        <a:bodyPr/>
        <a:lstStyle/>
        <a:p>
          <a:endParaRPr lang="ru-RU"/>
        </a:p>
      </dgm:t>
    </dgm:pt>
    <dgm:pt modelId="{66893C27-FAEF-4E90-B4F0-51DB25AC89B0}" type="sibTrans" cxnId="{11A2BF2F-E303-49FA-B2D1-0BC4BFDA8DB0}">
      <dgm:prSet/>
      <dgm:spPr/>
      <dgm:t>
        <a:bodyPr/>
        <a:lstStyle/>
        <a:p>
          <a:endParaRPr lang="ru-RU"/>
        </a:p>
      </dgm:t>
    </dgm:pt>
    <dgm:pt modelId="{E7524CD3-C897-4EFC-9080-C9E3882307A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Механизм передачи</a:t>
          </a:r>
          <a:endParaRPr lang="ru-RU" dirty="0">
            <a:solidFill>
              <a:srgbClr val="002060"/>
            </a:solidFill>
          </a:endParaRPr>
        </a:p>
      </dgm:t>
    </dgm:pt>
    <dgm:pt modelId="{B785A05E-5B3A-40A0-A43D-419899DD3281}" type="parTrans" cxnId="{57239FD3-1600-4DA6-9672-DE497CB4849D}">
      <dgm:prSet/>
      <dgm:spPr/>
      <dgm:t>
        <a:bodyPr/>
        <a:lstStyle/>
        <a:p>
          <a:endParaRPr lang="ru-RU"/>
        </a:p>
      </dgm:t>
    </dgm:pt>
    <dgm:pt modelId="{4F264E8C-824A-4A38-A939-184444C69D9E}" type="sibTrans" cxnId="{57239FD3-1600-4DA6-9672-DE497CB4849D}">
      <dgm:prSet/>
      <dgm:spPr/>
      <dgm:t>
        <a:bodyPr/>
        <a:lstStyle/>
        <a:p>
          <a:endParaRPr lang="ru-RU"/>
        </a:p>
      </dgm:t>
    </dgm:pt>
    <dgm:pt modelId="{70279023-8CBC-4B1D-9EC0-443095636CF6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Восприимчивый</a:t>
          </a:r>
        </a:p>
        <a:p>
          <a:r>
            <a:rPr lang="ru-RU" dirty="0" smtClean="0">
              <a:solidFill>
                <a:srgbClr val="002060"/>
              </a:solidFill>
            </a:rPr>
            <a:t>организм</a:t>
          </a:r>
          <a:endParaRPr lang="ru-RU" dirty="0">
            <a:solidFill>
              <a:srgbClr val="002060"/>
            </a:solidFill>
          </a:endParaRPr>
        </a:p>
      </dgm:t>
    </dgm:pt>
    <dgm:pt modelId="{30C2E74B-31B7-4F72-AD89-E104D30FA6E2}" type="parTrans" cxnId="{CD188BFA-4AD5-4593-89D5-AB0639FA2995}">
      <dgm:prSet/>
      <dgm:spPr/>
      <dgm:t>
        <a:bodyPr/>
        <a:lstStyle/>
        <a:p>
          <a:endParaRPr lang="ru-RU"/>
        </a:p>
      </dgm:t>
    </dgm:pt>
    <dgm:pt modelId="{6194A8D1-5716-45EC-A11C-12F66413EA1B}" type="sibTrans" cxnId="{CD188BFA-4AD5-4593-89D5-AB0639FA2995}">
      <dgm:prSet/>
      <dgm:spPr/>
      <dgm:t>
        <a:bodyPr/>
        <a:lstStyle/>
        <a:p>
          <a:endParaRPr lang="ru-RU"/>
        </a:p>
      </dgm:t>
    </dgm:pt>
    <dgm:pt modelId="{A85EF9EF-F0CC-413A-AE20-5419CD14DC12}" type="pres">
      <dgm:prSet presAssocID="{B049AF1A-7DF1-4D4A-B6B9-51963324A3A9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B76395-7336-4E14-BA23-B09F0347C40A}" type="pres">
      <dgm:prSet presAssocID="{B049AF1A-7DF1-4D4A-B6B9-51963324A3A9}" presName="arrow" presStyleLbl="bgShp" presStyleIdx="0" presStyleCnt="1"/>
      <dgm:spPr/>
    </dgm:pt>
    <dgm:pt modelId="{E9DA2848-F948-43D1-ABE1-48C39B82802E}" type="pres">
      <dgm:prSet presAssocID="{B049AF1A-7DF1-4D4A-B6B9-51963324A3A9}" presName="linearProcess" presStyleCnt="0"/>
      <dgm:spPr/>
    </dgm:pt>
    <dgm:pt modelId="{B61B6D04-F1F0-454A-9DDF-C17809FF686F}" type="pres">
      <dgm:prSet presAssocID="{85EB628C-0B25-47DD-8D79-CB4B630EFDD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13911-5413-4D64-81B6-23BF916474DC}" type="pres">
      <dgm:prSet presAssocID="{66893C27-FAEF-4E90-B4F0-51DB25AC89B0}" presName="sibTrans" presStyleCnt="0"/>
      <dgm:spPr/>
    </dgm:pt>
    <dgm:pt modelId="{72C318B6-F58A-4082-941A-3C104A992786}" type="pres">
      <dgm:prSet presAssocID="{E7524CD3-C897-4EFC-9080-C9E3882307A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EAF3-9E17-4955-8FE4-FBAA1C6587FF}" type="pres">
      <dgm:prSet presAssocID="{4F264E8C-824A-4A38-A939-184444C69D9E}" presName="sibTrans" presStyleCnt="0"/>
      <dgm:spPr/>
    </dgm:pt>
    <dgm:pt modelId="{0B58728A-50B4-49D0-8CBC-C2F8C425511D}" type="pres">
      <dgm:prSet presAssocID="{70279023-8CBC-4B1D-9EC0-443095636CF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39FD3-1600-4DA6-9672-DE497CB4849D}" srcId="{B049AF1A-7DF1-4D4A-B6B9-51963324A3A9}" destId="{E7524CD3-C897-4EFC-9080-C9E3882307A7}" srcOrd="1" destOrd="0" parTransId="{B785A05E-5B3A-40A0-A43D-419899DD3281}" sibTransId="{4F264E8C-824A-4A38-A939-184444C69D9E}"/>
    <dgm:cxn modelId="{04E25146-F799-4883-AA3B-0BA707F72737}" type="presOf" srcId="{85EB628C-0B25-47DD-8D79-CB4B630EFDD0}" destId="{B61B6D04-F1F0-454A-9DDF-C17809FF686F}" srcOrd="0" destOrd="0" presId="urn:microsoft.com/office/officeart/2005/8/layout/hProcess9"/>
    <dgm:cxn modelId="{11A2BF2F-E303-49FA-B2D1-0BC4BFDA8DB0}" srcId="{B049AF1A-7DF1-4D4A-B6B9-51963324A3A9}" destId="{85EB628C-0B25-47DD-8D79-CB4B630EFDD0}" srcOrd="0" destOrd="0" parTransId="{10654D4B-8F94-4752-992A-1B60989FDF6F}" sibTransId="{66893C27-FAEF-4E90-B4F0-51DB25AC89B0}"/>
    <dgm:cxn modelId="{99F24930-240D-4388-8EC2-B2C9DB64B913}" type="presOf" srcId="{B049AF1A-7DF1-4D4A-B6B9-51963324A3A9}" destId="{A85EF9EF-F0CC-413A-AE20-5419CD14DC12}" srcOrd="0" destOrd="0" presId="urn:microsoft.com/office/officeart/2005/8/layout/hProcess9"/>
    <dgm:cxn modelId="{76981F64-DF87-4FBA-AF36-09C1711F0214}" type="presOf" srcId="{E7524CD3-C897-4EFC-9080-C9E3882307A7}" destId="{72C318B6-F58A-4082-941A-3C104A992786}" srcOrd="0" destOrd="0" presId="urn:microsoft.com/office/officeart/2005/8/layout/hProcess9"/>
    <dgm:cxn modelId="{CD188BFA-4AD5-4593-89D5-AB0639FA2995}" srcId="{B049AF1A-7DF1-4D4A-B6B9-51963324A3A9}" destId="{70279023-8CBC-4B1D-9EC0-443095636CF6}" srcOrd="2" destOrd="0" parTransId="{30C2E74B-31B7-4F72-AD89-E104D30FA6E2}" sibTransId="{6194A8D1-5716-45EC-A11C-12F66413EA1B}"/>
    <dgm:cxn modelId="{04BA8C00-1276-4365-B45E-233BAF87C487}" type="presOf" srcId="{70279023-8CBC-4B1D-9EC0-443095636CF6}" destId="{0B58728A-50B4-49D0-8CBC-C2F8C425511D}" srcOrd="0" destOrd="0" presId="urn:microsoft.com/office/officeart/2005/8/layout/hProcess9"/>
    <dgm:cxn modelId="{6B9A8DB6-6118-4B1A-9B67-338FDB074EC6}" type="presParOf" srcId="{A85EF9EF-F0CC-413A-AE20-5419CD14DC12}" destId="{9EB76395-7336-4E14-BA23-B09F0347C40A}" srcOrd="0" destOrd="0" presId="urn:microsoft.com/office/officeart/2005/8/layout/hProcess9"/>
    <dgm:cxn modelId="{BD67BB66-DB8C-4B33-BC62-F00E3A2FC814}" type="presParOf" srcId="{A85EF9EF-F0CC-413A-AE20-5419CD14DC12}" destId="{E9DA2848-F948-43D1-ABE1-48C39B82802E}" srcOrd="1" destOrd="0" presId="urn:microsoft.com/office/officeart/2005/8/layout/hProcess9"/>
    <dgm:cxn modelId="{55BCD783-448B-4D10-A60D-C6388E1442D9}" type="presParOf" srcId="{E9DA2848-F948-43D1-ABE1-48C39B82802E}" destId="{B61B6D04-F1F0-454A-9DDF-C17809FF686F}" srcOrd="0" destOrd="0" presId="urn:microsoft.com/office/officeart/2005/8/layout/hProcess9"/>
    <dgm:cxn modelId="{00EB9F71-26B3-421F-AE5E-2087DF994080}" type="presParOf" srcId="{E9DA2848-F948-43D1-ABE1-48C39B82802E}" destId="{8A213911-5413-4D64-81B6-23BF916474DC}" srcOrd="1" destOrd="0" presId="urn:microsoft.com/office/officeart/2005/8/layout/hProcess9"/>
    <dgm:cxn modelId="{0A70AB16-0D50-4D33-9BD7-53AECBDF1AA9}" type="presParOf" srcId="{E9DA2848-F948-43D1-ABE1-48C39B82802E}" destId="{72C318B6-F58A-4082-941A-3C104A992786}" srcOrd="2" destOrd="0" presId="urn:microsoft.com/office/officeart/2005/8/layout/hProcess9"/>
    <dgm:cxn modelId="{F2C8AC52-1B76-4DEC-949A-3A75EBF07D72}" type="presParOf" srcId="{E9DA2848-F948-43D1-ABE1-48C39B82802E}" destId="{6831EAF3-9E17-4955-8FE4-FBAA1C6587FF}" srcOrd="3" destOrd="0" presId="urn:microsoft.com/office/officeart/2005/8/layout/hProcess9"/>
    <dgm:cxn modelId="{24BF6BE8-0616-4237-94F5-9516237ABFDE}" type="presParOf" srcId="{E9DA2848-F948-43D1-ABE1-48C39B82802E}" destId="{0B58728A-50B4-49D0-8CBC-C2F8C425511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71FD6E-DE2D-4864-93E9-E803840CB783}" type="doc">
      <dgm:prSet loTypeId="urn:microsoft.com/office/officeart/2008/layout/VerticalAccentLis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920B255-A333-42E9-9065-0C302D03BE7D}">
      <dgm:prSet phldrT="[Текст]" custT="1"/>
      <dgm:spPr/>
      <dgm:t>
        <a:bodyPr/>
        <a:lstStyle/>
        <a:p>
          <a:r>
            <a:rPr lang="ru-RU" sz="3200" dirty="0" smtClean="0"/>
            <a:t>Мыло</a:t>
          </a:r>
          <a:endParaRPr lang="ru-RU" sz="3200" dirty="0"/>
        </a:p>
      </dgm:t>
    </dgm:pt>
    <dgm:pt modelId="{9D3EE758-3105-4759-9491-571511A1CB04}" type="parTrans" cxnId="{D158D5CA-E8E0-48FA-A92C-F3B37FF6829C}">
      <dgm:prSet/>
      <dgm:spPr/>
      <dgm:t>
        <a:bodyPr/>
        <a:lstStyle/>
        <a:p>
          <a:endParaRPr lang="ru-RU"/>
        </a:p>
      </dgm:t>
    </dgm:pt>
    <dgm:pt modelId="{16EA3422-D0D1-4EED-9269-93BB1F727F4F}" type="sibTrans" cxnId="{D158D5CA-E8E0-48FA-A92C-F3B37FF6829C}">
      <dgm:prSet/>
      <dgm:spPr/>
      <dgm:t>
        <a:bodyPr/>
        <a:lstStyle/>
        <a:p>
          <a:endParaRPr lang="ru-RU"/>
        </a:p>
      </dgm:t>
    </dgm:pt>
    <dgm:pt modelId="{CA7C5594-1EF6-4B91-A50D-5694BF88C76F}">
      <dgm:prSet phldrT="[Текст]" custT="1"/>
      <dgm:spPr/>
      <dgm:t>
        <a:bodyPr/>
        <a:lstStyle/>
        <a:p>
          <a:r>
            <a:rPr lang="ru-RU" sz="2000" dirty="0" smtClean="0"/>
            <a:t>Привязка к раковине с водой и контаминация одежды</a:t>
          </a:r>
          <a:endParaRPr lang="ru-RU" sz="2000" dirty="0"/>
        </a:p>
      </dgm:t>
    </dgm:pt>
    <dgm:pt modelId="{2A79A31B-5F1A-4B1D-992A-AB1467FD5403}" type="parTrans" cxnId="{6DD3AE9A-F59C-426A-B4E9-A1D9F8D7C48F}">
      <dgm:prSet/>
      <dgm:spPr/>
      <dgm:t>
        <a:bodyPr/>
        <a:lstStyle/>
        <a:p>
          <a:endParaRPr lang="ru-RU"/>
        </a:p>
      </dgm:t>
    </dgm:pt>
    <dgm:pt modelId="{3DA416A0-4A43-4305-9E8E-84AB1704305A}" type="sibTrans" cxnId="{6DD3AE9A-F59C-426A-B4E9-A1D9F8D7C48F}">
      <dgm:prSet/>
      <dgm:spPr/>
      <dgm:t>
        <a:bodyPr/>
        <a:lstStyle/>
        <a:p>
          <a:endParaRPr lang="ru-RU"/>
        </a:p>
      </dgm:t>
    </dgm:pt>
    <dgm:pt modelId="{5B9B407F-E9C4-49C1-9BBA-FCAFD6C1B3D1}">
      <dgm:prSet phldrT="[Текст]"/>
      <dgm:spPr/>
      <dgm:t>
        <a:bodyPr/>
        <a:lstStyle/>
        <a:p>
          <a:endParaRPr lang="ru-RU" dirty="0"/>
        </a:p>
      </dgm:t>
    </dgm:pt>
    <dgm:pt modelId="{660CAC5F-24D2-47A5-8FB7-1F042EC010DD}" type="parTrans" cxnId="{ED007270-0203-4444-9FEC-9C63BFD6EAEC}">
      <dgm:prSet/>
      <dgm:spPr/>
      <dgm:t>
        <a:bodyPr/>
        <a:lstStyle/>
        <a:p>
          <a:endParaRPr lang="ru-RU"/>
        </a:p>
      </dgm:t>
    </dgm:pt>
    <dgm:pt modelId="{0875AF64-FD03-4F3B-B915-C05502C596FC}" type="sibTrans" cxnId="{ED007270-0203-4444-9FEC-9C63BFD6EAEC}">
      <dgm:prSet/>
      <dgm:spPr/>
      <dgm:t>
        <a:bodyPr/>
        <a:lstStyle/>
        <a:p>
          <a:endParaRPr lang="ru-RU"/>
        </a:p>
      </dgm:t>
    </dgm:pt>
    <dgm:pt modelId="{1DFB1938-6001-4CF8-ADDB-143BA8E1F577}">
      <dgm:prSet phldrT="[Текст]"/>
      <dgm:spPr/>
      <dgm:t>
        <a:bodyPr/>
        <a:lstStyle/>
        <a:p>
          <a:r>
            <a:rPr lang="ru-RU" dirty="0" smtClean="0"/>
            <a:t>Механическое удаление (смывание) м/о 1-3 </a:t>
          </a:r>
          <a:r>
            <a:rPr lang="en-US" dirty="0" smtClean="0"/>
            <a:t>log</a:t>
          </a:r>
          <a:r>
            <a:rPr lang="ru-RU" dirty="0" smtClean="0"/>
            <a:t> за 1-2 мин.</a:t>
          </a:r>
          <a:endParaRPr lang="ru-RU" dirty="0"/>
        </a:p>
      </dgm:t>
    </dgm:pt>
    <dgm:pt modelId="{3E2627EB-6668-4470-9A2D-E237B6A95EF7}" type="parTrans" cxnId="{238D5EEE-97A9-4A29-8D4E-29E942487DC1}">
      <dgm:prSet/>
      <dgm:spPr/>
      <dgm:t>
        <a:bodyPr/>
        <a:lstStyle/>
        <a:p>
          <a:endParaRPr lang="ru-RU"/>
        </a:p>
      </dgm:t>
    </dgm:pt>
    <dgm:pt modelId="{B2A4B83F-0E0E-4C81-80FF-74812603A9EA}" type="sibTrans" cxnId="{238D5EEE-97A9-4A29-8D4E-29E942487DC1}">
      <dgm:prSet/>
      <dgm:spPr/>
      <dgm:t>
        <a:bodyPr/>
        <a:lstStyle/>
        <a:p>
          <a:endParaRPr lang="ru-RU"/>
        </a:p>
      </dgm:t>
    </dgm:pt>
    <dgm:pt modelId="{6ECE7755-BC5A-49B3-8817-2A62A7071824}">
      <dgm:prSet phldrT="[Текст]" phldr="1"/>
      <dgm:spPr/>
      <dgm:t>
        <a:bodyPr/>
        <a:lstStyle/>
        <a:p>
          <a:endParaRPr lang="ru-RU" dirty="0"/>
        </a:p>
      </dgm:t>
    </dgm:pt>
    <dgm:pt modelId="{0FB349FF-B268-49E8-995B-C271B0843505}" type="parTrans" cxnId="{3F430439-C385-49F5-BF2D-0F5958B2A46C}">
      <dgm:prSet/>
      <dgm:spPr/>
      <dgm:t>
        <a:bodyPr/>
        <a:lstStyle/>
        <a:p>
          <a:endParaRPr lang="ru-RU"/>
        </a:p>
      </dgm:t>
    </dgm:pt>
    <dgm:pt modelId="{AA0A5635-D795-420A-B84D-A6A39E3EB5CE}" type="sibTrans" cxnId="{3F430439-C385-49F5-BF2D-0F5958B2A46C}">
      <dgm:prSet/>
      <dgm:spPr/>
      <dgm:t>
        <a:bodyPr/>
        <a:lstStyle/>
        <a:p>
          <a:endParaRPr lang="ru-RU"/>
        </a:p>
      </dgm:t>
    </dgm:pt>
    <dgm:pt modelId="{88B27E15-C9C9-4566-B18B-C99B53635722}">
      <dgm:prSet phldrT="[Текст]"/>
      <dgm:spPr/>
      <dgm:t>
        <a:bodyPr/>
        <a:lstStyle/>
        <a:p>
          <a:r>
            <a:rPr lang="ru-RU" dirty="0" smtClean="0"/>
            <a:t>Сухость и раздражение кожи</a:t>
          </a:r>
          <a:endParaRPr lang="ru-RU" dirty="0"/>
        </a:p>
      </dgm:t>
    </dgm:pt>
    <dgm:pt modelId="{FCB9BEDF-F3E7-4048-AD3C-418F19860640}" type="parTrans" cxnId="{BB7BC22B-9271-4133-85EA-4A0454725B48}">
      <dgm:prSet/>
      <dgm:spPr/>
      <dgm:t>
        <a:bodyPr/>
        <a:lstStyle/>
        <a:p>
          <a:endParaRPr lang="ru-RU"/>
        </a:p>
      </dgm:t>
    </dgm:pt>
    <dgm:pt modelId="{7940F3FD-FCB8-448B-9704-197B99EE2B86}" type="sibTrans" cxnId="{BB7BC22B-9271-4133-85EA-4A0454725B48}">
      <dgm:prSet/>
      <dgm:spPr/>
      <dgm:t>
        <a:bodyPr/>
        <a:lstStyle/>
        <a:p>
          <a:endParaRPr lang="ru-RU"/>
        </a:p>
      </dgm:t>
    </dgm:pt>
    <dgm:pt modelId="{1BFF79B8-2AC9-4C0C-9DE7-611CB043BEDD}" type="pres">
      <dgm:prSet presAssocID="{9871FD6E-DE2D-4864-93E9-E803840CB783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EDFAFFA-CD71-4957-BBAB-C59363B8020A}" type="pres">
      <dgm:prSet presAssocID="{C920B255-A333-42E9-9065-0C302D03BE7D}" presName="parenttextcomposite" presStyleCnt="0"/>
      <dgm:spPr/>
    </dgm:pt>
    <dgm:pt modelId="{10E2C3E5-55D0-499C-A541-A45939E5A95D}" type="pres">
      <dgm:prSet presAssocID="{C920B255-A333-42E9-9065-0C302D03BE7D}" presName="parenttext" presStyleLbl="revTx" presStyleIdx="0" presStyleCnt="3" custScaleX="111220" custLinFactNeighborX="15223" custLinFactNeighborY="-2353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B2C3A-E828-4D3F-AAAD-47C34B0DDE6A}" type="pres">
      <dgm:prSet presAssocID="{C920B255-A333-42E9-9065-0C302D03BE7D}" presName="composite" presStyleCnt="0"/>
      <dgm:spPr/>
    </dgm:pt>
    <dgm:pt modelId="{0DAD98F6-21CF-4D70-8019-E70AA3BD7108}" type="pres">
      <dgm:prSet presAssocID="{C920B255-A333-42E9-9065-0C302D03BE7D}" presName="chevron1" presStyleLbl="alignNode1" presStyleIdx="0" presStyleCnt="21"/>
      <dgm:spPr/>
    </dgm:pt>
    <dgm:pt modelId="{0103D451-218D-4917-BE26-E4C8B22D88ED}" type="pres">
      <dgm:prSet presAssocID="{C920B255-A333-42E9-9065-0C302D03BE7D}" presName="chevron2" presStyleLbl="alignNode1" presStyleIdx="1" presStyleCnt="21"/>
      <dgm:spPr/>
    </dgm:pt>
    <dgm:pt modelId="{937EDB0B-8706-4AEC-A2E1-4572E2F26BB8}" type="pres">
      <dgm:prSet presAssocID="{C920B255-A333-42E9-9065-0C302D03BE7D}" presName="chevron3" presStyleLbl="alignNode1" presStyleIdx="2" presStyleCnt="21"/>
      <dgm:spPr/>
    </dgm:pt>
    <dgm:pt modelId="{D944BC06-5D9A-4CD7-8701-AF0D39317500}" type="pres">
      <dgm:prSet presAssocID="{C920B255-A333-42E9-9065-0C302D03BE7D}" presName="chevron4" presStyleLbl="alignNode1" presStyleIdx="3" presStyleCnt="21"/>
      <dgm:spPr/>
    </dgm:pt>
    <dgm:pt modelId="{FF56B1B0-8BA6-4D0E-832E-28B16B3FAB43}" type="pres">
      <dgm:prSet presAssocID="{C920B255-A333-42E9-9065-0C302D03BE7D}" presName="chevron5" presStyleLbl="alignNode1" presStyleIdx="4" presStyleCnt="21"/>
      <dgm:spPr/>
    </dgm:pt>
    <dgm:pt modelId="{E8C9673A-460B-4A2B-B3B8-D45E77C85457}" type="pres">
      <dgm:prSet presAssocID="{C920B255-A333-42E9-9065-0C302D03BE7D}" presName="chevron6" presStyleLbl="alignNode1" presStyleIdx="5" presStyleCnt="21"/>
      <dgm:spPr/>
    </dgm:pt>
    <dgm:pt modelId="{C75E190B-C730-4949-9881-D617CC5808FC}" type="pres">
      <dgm:prSet presAssocID="{C920B255-A333-42E9-9065-0C302D03BE7D}" presName="chevron7" presStyleLbl="alignNode1" presStyleIdx="6" presStyleCnt="21"/>
      <dgm:spPr/>
    </dgm:pt>
    <dgm:pt modelId="{00140E53-D344-4A46-A188-481FB044A89B}" type="pres">
      <dgm:prSet presAssocID="{C920B255-A333-42E9-9065-0C302D03BE7D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D8527-0442-4231-8EEC-02645DF33BD8}" type="pres">
      <dgm:prSet presAssocID="{16EA3422-D0D1-4EED-9269-93BB1F727F4F}" presName="sibTrans" presStyleCnt="0"/>
      <dgm:spPr/>
    </dgm:pt>
    <dgm:pt modelId="{0AF0AB38-9C9F-4305-AE1D-E252B5EA92CF}" type="pres">
      <dgm:prSet presAssocID="{5B9B407F-E9C4-49C1-9BBA-FCAFD6C1B3D1}" presName="parenttextcomposite" presStyleCnt="0"/>
      <dgm:spPr/>
    </dgm:pt>
    <dgm:pt modelId="{43B0C9C5-B977-4F3A-A8EA-FF3C6923A18A}" type="pres">
      <dgm:prSet presAssocID="{5B9B407F-E9C4-49C1-9BBA-FCAFD6C1B3D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70F85-305C-4FC1-8750-B13283DC6E53}" type="pres">
      <dgm:prSet presAssocID="{5B9B407F-E9C4-49C1-9BBA-FCAFD6C1B3D1}" presName="composite" presStyleCnt="0"/>
      <dgm:spPr/>
    </dgm:pt>
    <dgm:pt modelId="{A552F0A4-6039-49B7-8ABE-877760181948}" type="pres">
      <dgm:prSet presAssocID="{5B9B407F-E9C4-49C1-9BBA-FCAFD6C1B3D1}" presName="chevron1" presStyleLbl="alignNode1" presStyleIdx="7" presStyleCnt="21"/>
      <dgm:spPr/>
    </dgm:pt>
    <dgm:pt modelId="{14D8CD7B-A166-4C1F-B977-0AEC706A40AB}" type="pres">
      <dgm:prSet presAssocID="{5B9B407F-E9C4-49C1-9BBA-FCAFD6C1B3D1}" presName="chevron2" presStyleLbl="alignNode1" presStyleIdx="8" presStyleCnt="21"/>
      <dgm:spPr/>
    </dgm:pt>
    <dgm:pt modelId="{A1A9D99D-2B2D-46F1-8966-234B5F115B22}" type="pres">
      <dgm:prSet presAssocID="{5B9B407F-E9C4-49C1-9BBA-FCAFD6C1B3D1}" presName="chevron3" presStyleLbl="alignNode1" presStyleIdx="9" presStyleCnt="21"/>
      <dgm:spPr/>
    </dgm:pt>
    <dgm:pt modelId="{A255F2CF-4C18-4677-8167-C0571F19F879}" type="pres">
      <dgm:prSet presAssocID="{5B9B407F-E9C4-49C1-9BBA-FCAFD6C1B3D1}" presName="chevron4" presStyleLbl="alignNode1" presStyleIdx="10" presStyleCnt="21"/>
      <dgm:spPr/>
    </dgm:pt>
    <dgm:pt modelId="{D632B89B-C20D-45F9-AA95-E7FD5941C4E0}" type="pres">
      <dgm:prSet presAssocID="{5B9B407F-E9C4-49C1-9BBA-FCAFD6C1B3D1}" presName="chevron5" presStyleLbl="alignNode1" presStyleIdx="11" presStyleCnt="21"/>
      <dgm:spPr/>
    </dgm:pt>
    <dgm:pt modelId="{0C27AA9B-AF41-440F-A52C-3DA72F84F200}" type="pres">
      <dgm:prSet presAssocID="{5B9B407F-E9C4-49C1-9BBA-FCAFD6C1B3D1}" presName="chevron6" presStyleLbl="alignNode1" presStyleIdx="12" presStyleCnt="21"/>
      <dgm:spPr/>
    </dgm:pt>
    <dgm:pt modelId="{E8C31B82-5BFC-4B6F-8F4C-869C3C3A67CD}" type="pres">
      <dgm:prSet presAssocID="{5B9B407F-E9C4-49C1-9BBA-FCAFD6C1B3D1}" presName="chevron7" presStyleLbl="alignNode1" presStyleIdx="13" presStyleCnt="21"/>
      <dgm:spPr/>
    </dgm:pt>
    <dgm:pt modelId="{B575D707-E483-4BB2-82EC-CCAAF7CF1634}" type="pres">
      <dgm:prSet presAssocID="{5B9B407F-E9C4-49C1-9BBA-FCAFD6C1B3D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7CF65-6161-44BC-9FA3-EDD000371716}" type="pres">
      <dgm:prSet presAssocID="{0875AF64-FD03-4F3B-B915-C05502C596FC}" presName="sibTrans" presStyleCnt="0"/>
      <dgm:spPr/>
    </dgm:pt>
    <dgm:pt modelId="{6F0DF97E-CDE5-489F-93CA-CB281524E2C0}" type="pres">
      <dgm:prSet presAssocID="{6ECE7755-BC5A-49B3-8817-2A62A7071824}" presName="parenttextcomposite" presStyleCnt="0"/>
      <dgm:spPr/>
    </dgm:pt>
    <dgm:pt modelId="{516F21BE-EBD6-4FBA-8B0C-9CC1DACF53C4}" type="pres">
      <dgm:prSet presAssocID="{6ECE7755-BC5A-49B3-8817-2A62A7071824}" presName="parenttext" presStyleLbl="revTx" presStyleIdx="2" presStyleCnt="3" custFlipVert="1" custScaleX="93552" custScaleY="11377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C9943-D6B1-4E6E-B1AD-08A57DA5C550}" type="pres">
      <dgm:prSet presAssocID="{6ECE7755-BC5A-49B3-8817-2A62A7071824}" presName="composite" presStyleCnt="0"/>
      <dgm:spPr/>
    </dgm:pt>
    <dgm:pt modelId="{CBBDD5FC-217D-44EA-9176-3B2D21274987}" type="pres">
      <dgm:prSet presAssocID="{6ECE7755-BC5A-49B3-8817-2A62A7071824}" presName="chevron1" presStyleLbl="alignNode1" presStyleIdx="14" presStyleCnt="21"/>
      <dgm:spPr/>
    </dgm:pt>
    <dgm:pt modelId="{355BB110-5AD8-4459-B6A9-D3686E857776}" type="pres">
      <dgm:prSet presAssocID="{6ECE7755-BC5A-49B3-8817-2A62A7071824}" presName="chevron2" presStyleLbl="alignNode1" presStyleIdx="15" presStyleCnt="21"/>
      <dgm:spPr/>
    </dgm:pt>
    <dgm:pt modelId="{AA709392-55B0-46EC-88E2-3404BFE54B0C}" type="pres">
      <dgm:prSet presAssocID="{6ECE7755-BC5A-49B3-8817-2A62A7071824}" presName="chevron3" presStyleLbl="alignNode1" presStyleIdx="16" presStyleCnt="21"/>
      <dgm:spPr/>
    </dgm:pt>
    <dgm:pt modelId="{F699707A-E2BB-4C67-A1DE-0785DA618EDD}" type="pres">
      <dgm:prSet presAssocID="{6ECE7755-BC5A-49B3-8817-2A62A7071824}" presName="chevron4" presStyleLbl="alignNode1" presStyleIdx="17" presStyleCnt="21"/>
      <dgm:spPr/>
    </dgm:pt>
    <dgm:pt modelId="{8CDACFDF-B120-479C-80CE-0EFD22E98E80}" type="pres">
      <dgm:prSet presAssocID="{6ECE7755-BC5A-49B3-8817-2A62A7071824}" presName="chevron5" presStyleLbl="alignNode1" presStyleIdx="18" presStyleCnt="21"/>
      <dgm:spPr/>
    </dgm:pt>
    <dgm:pt modelId="{6A3B0447-5788-49D1-A6A2-2787F8D387CE}" type="pres">
      <dgm:prSet presAssocID="{6ECE7755-BC5A-49B3-8817-2A62A7071824}" presName="chevron6" presStyleLbl="alignNode1" presStyleIdx="19" presStyleCnt="21"/>
      <dgm:spPr/>
    </dgm:pt>
    <dgm:pt modelId="{424BD9DE-2AAF-4C37-BFDD-56AA725C3AA9}" type="pres">
      <dgm:prSet presAssocID="{6ECE7755-BC5A-49B3-8817-2A62A7071824}" presName="chevron7" presStyleLbl="alignNode1" presStyleIdx="20" presStyleCnt="21"/>
      <dgm:spPr/>
    </dgm:pt>
    <dgm:pt modelId="{954164DF-A876-4F9D-87C5-A0A74CD6A08A}" type="pres">
      <dgm:prSet presAssocID="{6ECE7755-BC5A-49B3-8817-2A62A707182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D2B20A-4D30-412A-AF0D-D9FB6DFA6E3B}" type="presOf" srcId="{88B27E15-C9C9-4566-B18B-C99B53635722}" destId="{954164DF-A876-4F9D-87C5-A0A74CD6A08A}" srcOrd="0" destOrd="0" presId="urn:microsoft.com/office/officeart/2008/layout/VerticalAccentList"/>
    <dgm:cxn modelId="{7ECD2FD1-C912-4B24-BB8A-332C5AD8784E}" type="presOf" srcId="{6ECE7755-BC5A-49B3-8817-2A62A7071824}" destId="{516F21BE-EBD6-4FBA-8B0C-9CC1DACF53C4}" srcOrd="0" destOrd="0" presId="urn:microsoft.com/office/officeart/2008/layout/VerticalAccentList"/>
    <dgm:cxn modelId="{BB7BC22B-9271-4133-85EA-4A0454725B48}" srcId="{6ECE7755-BC5A-49B3-8817-2A62A7071824}" destId="{88B27E15-C9C9-4566-B18B-C99B53635722}" srcOrd="0" destOrd="0" parTransId="{FCB9BEDF-F3E7-4048-AD3C-418F19860640}" sibTransId="{7940F3FD-FCB8-448B-9704-197B99EE2B86}"/>
    <dgm:cxn modelId="{B157FA1D-B8C7-44F6-88E2-6BCFC106D01B}" type="presOf" srcId="{5B9B407F-E9C4-49C1-9BBA-FCAFD6C1B3D1}" destId="{43B0C9C5-B977-4F3A-A8EA-FF3C6923A18A}" srcOrd="0" destOrd="0" presId="urn:microsoft.com/office/officeart/2008/layout/VerticalAccentList"/>
    <dgm:cxn modelId="{ED007270-0203-4444-9FEC-9C63BFD6EAEC}" srcId="{9871FD6E-DE2D-4864-93E9-E803840CB783}" destId="{5B9B407F-E9C4-49C1-9BBA-FCAFD6C1B3D1}" srcOrd="1" destOrd="0" parTransId="{660CAC5F-24D2-47A5-8FB7-1F042EC010DD}" sibTransId="{0875AF64-FD03-4F3B-B915-C05502C596FC}"/>
    <dgm:cxn modelId="{D158D5CA-E8E0-48FA-A92C-F3B37FF6829C}" srcId="{9871FD6E-DE2D-4864-93E9-E803840CB783}" destId="{C920B255-A333-42E9-9065-0C302D03BE7D}" srcOrd="0" destOrd="0" parTransId="{9D3EE758-3105-4759-9491-571511A1CB04}" sibTransId="{16EA3422-D0D1-4EED-9269-93BB1F727F4F}"/>
    <dgm:cxn modelId="{B0FC9ABF-BD3A-4D9B-95DE-AD6861D472A0}" type="presOf" srcId="{C920B255-A333-42E9-9065-0C302D03BE7D}" destId="{10E2C3E5-55D0-499C-A541-A45939E5A95D}" srcOrd="0" destOrd="0" presId="urn:microsoft.com/office/officeart/2008/layout/VerticalAccentList"/>
    <dgm:cxn modelId="{6DD3AE9A-F59C-426A-B4E9-A1D9F8D7C48F}" srcId="{C920B255-A333-42E9-9065-0C302D03BE7D}" destId="{CA7C5594-1EF6-4B91-A50D-5694BF88C76F}" srcOrd="0" destOrd="0" parTransId="{2A79A31B-5F1A-4B1D-992A-AB1467FD5403}" sibTransId="{3DA416A0-4A43-4305-9E8E-84AB1704305A}"/>
    <dgm:cxn modelId="{3F430439-C385-49F5-BF2D-0F5958B2A46C}" srcId="{9871FD6E-DE2D-4864-93E9-E803840CB783}" destId="{6ECE7755-BC5A-49B3-8817-2A62A7071824}" srcOrd="2" destOrd="0" parTransId="{0FB349FF-B268-49E8-995B-C271B0843505}" sibTransId="{AA0A5635-D795-420A-B84D-A6A39E3EB5CE}"/>
    <dgm:cxn modelId="{184790CD-E63F-46D7-BBEA-11B600694338}" type="presOf" srcId="{CA7C5594-1EF6-4B91-A50D-5694BF88C76F}" destId="{00140E53-D344-4A46-A188-481FB044A89B}" srcOrd="0" destOrd="0" presId="urn:microsoft.com/office/officeart/2008/layout/VerticalAccentList"/>
    <dgm:cxn modelId="{238D5EEE-97A9-4A29-8D4E-29E942487DC1}" srcId="{5B9B407F-E9C4-49C1-9BBA-FCAFD6C1B3D1}" destId="{1DFB1938-6001-4CF8-ADDB-143BA8E1F577}" srcOrd="0" destOrd="0" parTransId="{3E2627EB-6668-4470-9A2D-E237B6A95EF7}" sibTransId="{B2A4B83F-0E0E-4C81-80FF-74812603A9EA}"/>
    <dgm:cxn modelId="{450D1F11-6D56-43F5-AF6F-D3E7785160DE}" type="presOf" srcId="{9871FD6E-DE2D-4864-93E9-E803840CB783}" destId="{1BFF79B8-2AC9-4C0C-9DE7-611CB043BEDD}" srcOrd="0" destOrd="0" presId="urn:microsoft.com/office/officeart/2008/layout/VerticalAccentList"/>
    <dgm:cxn modelId="{7614CA1C-5FE1-4A08-B052-0F780A7C46A9}" type="presOf" srcId="{1DFB1938-6001-4CF8-ADDB-143BA8E1F577}" destId="{B575D707-E483-4BB2-82EC-CCAAF7CF1634}" srcOrd="0" destOrd="0" presId="urn:microsoft.com/office/officeart/2008/layout/VerticalAccentList"/>
    <dgm:cxn modelId="{1F86464D-64EA-4699-9247-4D09A7430471}" type="presParOf" srcId="{1BFF79B8-2AC9-4C0C-9DE7-611CB043BEDD}" destId="{5EDFAFFA-CD71-4957-BBAB-C59363B8020A}" srcOrd="0" destOrd="0" presId="urn:microsoft.com/office/officeart/2008/layout/VerticalAccentList"/>
    <dgm:cxn modelId="{CCEFDB86-60D4-42F6-A3F6-2CE96BD2E0B1}" type="presParOf" srcId="{5EDFAFFA-CD71-4957-BBAB-C59363B8020A}" destId="{10E2C3E5-55D0-499C-A541-A45939E5A95D}" srcOrd="0" destOrd="0" presId="urn:microsoft.com/office/officeart/2008/layout/VerticalAccentList"/>
    <dgm:cxn modelId="{7184ECED-97FF-4B2F-AF51-04DD7B88C43F}" type="presParOf" srcId="{1BFF79B8-2AC9-4C0C-9DE7-611CB043BEDD}" destId="{D0BB2C3A-E828-4D3F-AAAD-47C34B0DDE6A}" srcOrd="1" destOrd="0" presId="urn:microsoft.com/office/officeart/2008/layout/VerticalAccentList"/>
    <dgm:cxn modelId="{4B8E8ABC-CD9E-4759-933B-A267F64288E0}" type="presParOf" srcId="{D0BB2C3A-E828-4D3F-AAAD-47C34B0DDE6A}" destId="{0DAD98F6-21CF-4D70-8019-E70AA3BD7108}" srcOrd="0" destOrd="0" presId="urn:microsoft.com/office/officeart/2008/layout/VerticalAccentList"/>
    <dgm:cxn modelId="{C98F1597-99F8-4707-AAFB-D6D0E73F94F1}" type="presParOf" srcId="{D0BB2C3A-E828-4D3F-AAAD-47C34B0DDE6A}" destId="{0103D451-218D-4917-BE26-E4C8B22D88ED}" srcOrd="1" destOrd="0" presId="urn:microsoft.com/office/officeart/2008/layout/VerticalAccentList"/>
    <dgm:cxn modelId="{6BEDE9FA-8B17-4111-BE2B-1F389AFE465A}" type="presParOf" srcId="{D0BB2C3A-E828-4D3F-AAAD-47C34B0DDE6A}" destId="{937EDB0B-8706-4AEC-A2E1-4572E2F26BB8}" srcOrd="2" destOrd="0" presId="urn:microsoft.com/office/officeart/2008/layout/VerticalAccentList"/>
    <dgm:cxn modelId="{B7E945F7-4F7F-4ABD-B68F-896B24EF0E96}" type="presParOf" srcId="{D0BB2C3A-E828-4D3F-AAAD-47C34B0DDE6A}" destId="{D944BC06-5D9A-4CD7-8701-AF0D39317500}" srcOrd="3" destOrd="0" presId="urn:microsoft.com/office/officeart/2008/layout/VerticalAccentList"/>
    <dgm:cxn modelId="{ABB63D82-8409-46B3-9095-A25397BBB800}" type="presParOf" srcId="{D0BB2C3A-E828-4D3F-AAAD-47C34B0DDE6A}" destId="{FF56B1B0-8BA6-4D0E-832E-28B16B3FAB43}" srcOrd="4" destOrd="0" presId="urn:microsoft.com/office/officeart/2008/layout/VerticalAccentList"/>
    <dgm:cxn modelId="{E26E5518-3A8D-402A-B22C-F2988C028788}" type="presParOf" srcId="{D0BB2C3A-E828-4D3F-AAAD-47C34B0DDE6A}" destId="{E8C9673A-460B-4A2B-B3B8-D45E77C85457}" srcOrd="5" destOrd="0" presId="urn:microsoft.com/office/officeart/2008/layout/VerticalAccentList"/>
    <dgm:cxn modelId="{9D52F31D-596F-4249-B35F-D0EDE438F215}" type="presParOf" srcId="{D0BB2C3A-E828-4D3F-AAAD-47C34B0DDE6A}" destId="{C75E190B-C730-4949-9881-D617CC5808FC}" srcOrd="6" destOrd="0" presId="urn:microsoft.com/office/officeart/2008/layout/VerticalAccentList"/>
    <dgm:cxn modelId="{8A99B3D6-8910-461B-A0CF-599178C1D591}" type="presParOf" srcId="{D0BB2C3A-E828-4D3F-AAAD-47C34B0DDE6A}" destId="{00140E53-D344-4A46-A188-481FB044A89B}" srcOrd="7" destOrd="0" presId="urn:microsoft.com/office/officeart/2008/layout/VerticalAccentList"/>
    <dgm:cxn modelId="{8AA7C4DD-715C-493B-81BA-5208A51F744B}" type="presParOf" srcId="{1BFF79B8-2AC9-4C0C-9DE7-611CB043BEDD}" destId="{489D8527-0442-4231-8EEC-02645DF33BD8}" srcOrd="2" destOrd="0" presId="urn:microsoft.com/office/officeart/2008/layout/VerticalAccentList"/>
    <dgm:cxn modelId="{D4B38538-14A1-42B1-A408-85A4A1917937}" type="presParOf" srcId="{1BFF79B8-2AC9-4C0C-9DE7-611CB043BEDD}" destId="{0AF0AB38-9C9F-4305-AE1D-E252B5EA92CF}" srcOrd="3" destOrd="0" presId="urn:microsoft.com/office/officeart/2008/layout/VerticalAccentList"/>
    <dgm:cxn modelId="{A8B28796-0714-4C6C-A395-E1DAC046E478}" type="presParOf" srcId="{0AF0AB38-9C9F-4305-AE1D-E252B5EA92CF}" destId="{43B0C9C5-B977-4F3A-A8EA-FF3C6923A18A}" srcOrd="0" destOrd="0" presId="urn:microsoft.com/office/officeart/2008/layout/VerticalAccentList"/>
    <dgm:cxn modelId="{AD1A4F2D-288F-4B08-97DC-FDFA2D8E9A61}" type="presParOf" srcId="{1BFF79B8-2AC9-4C0C-9DE7-611CB043BEDD}" destId="{20170F85-305C-4FC1-8750-B13283DC6E53}" srcOrd="4" destOrd="0" presId="urn:microsoft.com/office/officeart/2008/layout/VerticalAccentList"/>
    <dgm:cxn modelId="{0AB78BEF-D585-4511-BAB7-BD504B9D4B61}" type="presParOf" srcId="{20170F85-305C-4FC1-8750-B13283DC6E53}" destId="{A552F0A4-6039-49B7-8ABE-877760181948}" srcOrd="0" destOrd="0" presId="urn:microsoft.com/office/officeart/2008/layout/VerticalAccentList"/>
    <dgm:cxn modelId="{4FA8DF0E-59F9-497C-AB4E-E877FC57435B}" type="presParOf" srcId="{20170F85-305C-4FC1-8750-B13283DC6E53}" destId="{14D8CD7B-A166-4C1F-B977-0AEC706A40AB}" srcOrd="1" destOrd="0" presId="urn:microsoft.com/office/officeart/2008/layout/VerticalAccentList"/>
    <dgm:cxn modelId="{1260A72F-6BCA-4A44-B8C5-EF9E83B16D8F}" type="presParOf" srcId="{20170F85-305C-4FC1-8750-B13283DC6E53}" destId="{A1A9D99D-2B2D-46F1-8966-234B5F115B22}" srcOrd="2" destOrd="0" presId="urn:microsoft.com/office/officeart/2008/layout/VerticalAccentList"/>
    <dgm:cxn modelId="{FB39CD67-3B48-4472-97A1-98290DADD4DE}" type="presParOf" srcId="{20170F85-305C-4FC1-8750-B13283DC6E53}" destId="{A255F2CF-4C18-4677-8167-C0571F19F879}" srcOrd="3" destOrd="0" presId="urn:microsoft.com/office/officeart/2008/layout/VerticalAccentList"/>
    <dgm:cxn modelId="{5EB68456-FAFD-4203-83E4-2E55B1D75557}" type="presParOf" srcId="{20170F85-305C-4FC1-8750-B13283DC6E53}" destId="{D632B89B-C20D-45F9-AA95-E7FD5941C4E0}" srcOrd="4" destOrd="0" presId="urn:microsoft.com/office/officeart/2008/layout/VerticalAccentList"/>
    <dgm:cxn modelId="{31B1A938-2C48-4F93-AD8F-BFABBB4686ED}" type="presParOf" srcId="{20170F85-305C-4FC1-8750-B13283DC6E53}" destId="{0C27AA9B-AF41-440F-A52C-3DA72F84F200}" srcOrd="5" destOrd="0" presId="urn:microsoft.com/office/officeart/2008/layout/VerticalAccentList"/>
    <dgm:cxn modelId="{5D5543FE-8175-4F9F-901D-B3F518CBD0F1}" type="presParOf" srcId="{20170F85-305C-4FC1-8750-B13283DC6E53}" destId="{E8C31B82-5BFC-4B6F-8F4C-869C3C3A67CD}" srcOrd="6" destOrd="0" presId="urn:microsoft.com/office/officeart/2008/layout/VerticalAccentList"/>
    <dgm:cxn modelId="{636E86D0-0EAB-42CD-9658-BCCBE136B7AF}" type="presParOf" srcId="{20170F85-305C-4FC1-8750-B13283DC6E53}" destId="{B575D707-E483-4BB2-82EC-CCAAF7CF1634}" srcOrd="7" destOrd="0" presId="urn:microsoft.com/office/officeart/2008/layout/VerticalAccentList"/>
    <dgm:cxn modelId="{E5AB300E-57CF-475C-BF4A-2788BE16882C}" type="presParOf" srcId="{1BFF79B8-2AC9-4C0C-9DE7-611CB043BEDD}" destId="{EFB7CF65-6161-44BC-9FA3-EDD000371716}" srcOrd="5" destOrd="0" presId="urn:microsoft.com/office/officeart/2008/layout/VerticalAccentList"/>
    <dgm:cxn modelId="{0418D08E-9231-4C67-8233-4CC87C8AB903}" type="presParOf" srcId="{1BFF79B8-2AC9-4C0C-9DE7-611CB043BEDD}" destId="{6F0DF97E-CDE5-489F-93CA-CB281524E2C0}" srcOrd="6" destOrd="0" presId="urn:microsoft.com/office/officeart/2008/layout/VerticalAccentList"/>
    <dgm:cxn modelId="{AAC7E55F-1861-4555-B78C-59D11D564356}" type="presParOf" srcId="{6F0DF97E-CDE5-489F-93CA-CB281524E2C0}" destId="{516F21BE-EBD6-4FBA-8B0C-9CC1DACF53C4}" srcOrd="0" destOrd="0" presId="urn:microsoft.com/office/officeart/2008/layout/VerticalAccentList"/>
    <dgm:cxn modelId="{AEB1A5C6-9944-4481-8FC3-B872A4C7A8BE}" type="presParOf" srcId="{1BFF79B8-2AC9-4C0C-9DE7-611CB043BEDD}" destId="{93EC9943-D6B1-4E6E-B1AD-08A57DA5C550}" srcOrd="7" destOrd="0" presId="urn:microsoft.com/office/officeart/2008/layout/VerticalAccentList"/>
    <dgm:cxn modelId="{334ABCFE-D815-4ED1-9CCB-DF4BAC2ED6A3}" type="presParOf" srcId="{93EC9943-D6B1-4E6E-B1AD-08A57DA5C550}" destId="{CBBDD5FC-217D-44EA-9176-3B2D21274987}" srcOrd="0" destOrd="0" presId="urn:microsoft.com/office/officeart/2008/layout/VerticalAccentList"/>
    <dgm:cxn modelId="{7AA50D7A-8EFA-4043-8714-38327FF399EF}" type="presParOf" srcId="{93EC9943-D6B1-4E6E-B1AD-08A57DA5C550}" destId="{355BB110-5AD8-4459-B6A9-D3686E857776}" srcOrd="1" destOrd="0" presId="urn:microsoft.com/office/officeart/2008/layout/VerticalAccentList"/>
    <dgm:cxn modelId="{E563F2A5-7977-44A3-B489-BC9BA8F4F640}" type="presParOf" srcId="{93EC9943-D6B1-4E6E-B1AD-08A57DA5C550}" destId="{AA709392-55B0-46EC-88E2-3404BFE54B0C}" srcOrd="2" destOrd="0" presId="urn:microsoft.com/office/officeart/2008/layout/VerticalAccentList"/>
    <dgm:cxn modelId="{281279A8-D265-4178-8A84-0E2B9CCC644A}" type="presParOf" srcId="{93EC9943-D6B1-4E6E-B1AD-08A57DA5C550}" destId="{F699707A-E2BB-4C67-A1DE-0785DA618EDD}" srcOrd="3" destOrd="0" presId="urn:microsoft.com/office/officeart/2008/layout/VerticalAccentList"/>
    <dgm:cxn modelId="{AB4A8DF6-4F3B-45FC-958B-26830154E823}" type="presParOf" srcId="{93EC9943-D6B1-4E6E-B1AD-08A57DA5C550}" destId="{8CDACFDF-B120-479C-80CE-0EFD22E98E80}" srcOrd="4" destOrd="0" presId="urn:microsoft.com/office/officeart/2008/layout/VerticalAccentList"/>
    <dgm:cxn modelId="{6E34E959-248C-478D-8D47-160E574A20D9}" type="presParOf" srcId="{93EC9943-D6B1-4E6E-B1AD-08A57DA5C550}" destId="{6A3B0447-5788-49D1-A6A2-2787F8D387CE}" srcOrd="5" destOrd="0" presId="urn:microsoft.com/office/officeart/2008/layout/VerticalAccentList"/>
    <dgm:cxn modelId="{B6EAEBD0-899D-42B7-B510-F8BAEDB8636A}" type="presParOf" srcId="{93EC9943-D6B1-4E6E-B1AD-08A57DA5C550}" destId="{424BD9DE-2AAF-4C37-BFDD-56AA725C3AA9}" srcOrd="6" destOrd="0" presId="urn:microsoft.com/office/officeart/2008/layout/VerticalAccentList"/>
    <dgm:cxn modelId="{C62FC55B-1E41-4E90-904A-937F7C14564C}" type="presParOf" srcId="{93EC9943-D6B1-4E6E-B1AD-08A57DA5C550}" destId="{954164DF-A876-4F9D-87C5-A0A74CD6A08A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71AFDD-25FB-404C-A720-4816EB7E800B}" type="doc">
      <dgm:prSet loTypeId="urn:microsoft.com/office/officeart/2008/layout/VerticalAccent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B0E846E7-1317-44D9-A1EB-EFD48A7D7EA8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</a:rPr>
            <a:t>Спиртсодержащий антисептик</a:t>
          </a:r>
          <a:endParaRPr lang="ru-RU" sz="2400" dirty="0">
            <a:solidFill>
              <a:srgbClr val="002060"/>
            </a:solidFill>
          </a:endParaRPr>
        </a:p>
      </dgm:t>
    </dgm:pt>
    <dgm:pt modelId="{1C89F30E-CB6F-429B-8B28-D0BBB5B8E343}" type="parTrans" cxnId="{4578EAD9-EA2C-4521-AD28-8E7EE9015557}">
      <dgm:prSet/>
      <dgm:spPr/>
      <dgm:t>
        <a:bodyPr/>
        <a:lstStyle/>
        <a:p>
          <a:endParaRPr lang="ru-RU"/>
        </a:p>
      </dgm:t>
    </dgm:pt>
    <dgm:pt modelId="{AA018DA3-DC43-4F9D-A6E7-969B4026EA8A}" type="sibTrans" cxnId="{4578EAD9-EA2C-4521-AD28-8E7EE9015557}">
      <dgm:prSet/>
      <dgm:spPr/>
      <dgm:t>
        <a:bodyPr/>
        <a:lstStyle/>
        <a:p>
          <a:endParaRPr lang="ru-RU"/>
        </a:p>
      </dgm:t>
    </dgm:pt>
    <dgm:pt modelId="{26EB8A33-AC21-4C60-A1A8-DB574A727B09}">
      <dgm:prSet phldrT="[Текст]" custT="1"/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</a:rPr>
            <a:t>Легко применять у постели пациента</a:t>
          </a:r>
          <a:endParaRPr lang="ru-RU" sz="2000" dirty="0">
            <a:solidFill>
              <a:srgbClr val="002060"/>
            </a:solidFill>
          </a:endParaRPr>
        </a:p>
      </dgm:t>
    </dgm:pt>
    <dgm:pt modelId="{A8D0AC16-5026-4122-B556-0C6077A85ABC}" type="parTrans" cxnId="{EE46641A-01A9-4AF4-A1C9-1E6D09B4BDF8}">
      <dgm:prSet/>
      <dgm:spPr/>
      <dgm:t>
        <a:bodyPr/>
        <a:lstStyle/>
        <a:p>
          <a:endParaRPr lang="ru-RU"/>
        </a:p>
      </dgm:t>
    </dgm:pt>
    <dgm:pt modelId="{E3AA7124-4D4E-43FC-B5EB-57CE3115467E}" type="sibTrans" cxnId="{EE46641A-01A9-4AF4-A1C9-1E6D09B4BDF8}">
      <dgm:prSet/>
      <dgm:spPr/>
      <dgm:t>
        <a:bodyPr/>
        <a:lstStyle/>
        <a:p>
          <a:endParaRPr lang="ru-RU"/>
        </a:p>
      </dgm:t>
    </dgm:pt>
    <dgm:pt modelId="{EFDBE5D2-B070-4239-90B8-F4CABEEBF07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Вызывает гибель м/о 4 </a:t>
          </a:r>
          <a:r>
            <a:rPr lang="en-US" sz="2000" dirty="0" smtClean="0">
              <a:solidFill>
                <a:srgbClr val="002060"/>
              </a:solidFill>
            </a:rPr>
            <a:t>log</a:t>
          </a:r>
          <a:r>
            <a:rPr lang="ru-RU" sz="2000" dirty="0" smtClean="0">
              <a:solidFill>
                <a:srgbClr val="002060"/>
              </a:solidFill>
            </a:rPr>
            <a:t>  за 30 сек</a:t>
          </a:r>
          <a:endParaRPr lang="ru-RU" sz="2000" dirty="0">
            <a:solidFill>
              <a:srgbClr val="002060"/>
            </a:solidFill>
          </a:endParaRPr>
        </a:p>
      </dgm:t>
    </dgm:pt>
    <dgm:pt modelId="{D3B30A7F-9936-443B-A345-026D295EA1EA}" type="parTrans" cxnId="{4BAE3F47-CDF1-4FB1-B5A7-F97D36848733}">
      <dgm:prSet/>
      <dgm:spPr/>
      <dgm:t>
        <a:bodyPr/>
        <a:lstStyle/>
        <a:p>
          <a:endParaRPr lang="ru-RU"/>
        </a:p>
      </dgm:t>
    </dgm:pt>
    <dgm:pt modelId="{EBEC61E5-3462-43F8-BC2D-842FDF1E81E6}" type="sibTrans" cxnId="{4BAE3F47-CDF1-4FB1-B5A7-F97D36848733}">
      <dgm:prSet/>
      <dgm:spPr/>
      <dgm:t>
        <a:bodyPr/>
        <a:lstStyle/>
        <a:p>
          <a:endParaRPr lang="ru-RU"/>
        </a:p>
      </dgm:t>
    </dgm:pt>
    <dgm:pt modelId="{DBBAB5A7-6438-42FA-8C59-AF9B48A810A4}">
      <dgm:prSet phldrT="[Текст]" phldr="1"/>
      <dgm:spPr/>
      <dgm:t>
        <a:bodyPr/>
        <a:lstStyle/>
        <a:p>
          <a:endParaRPr lang="ru-RU" dirty="0"/>
        </a:p>
      </dgm:t>
    </dgm:pt>
    <dgm:pt modelId="{DA90BA31-0669-4D07-BB0F-423DDDBC5F43}" type="parTrans" cxnId="{3DEA6907-7103-404C-814A-E25E0901D29A}">
      <dgm:prSet/>
      <dgm:spPr/>
      <dgm:t>
        <a:bodyPr/>
        <a:lstStyle/>
        <a:p>
          <a:endParaRPr lang="ru-RU"/>
        </a:p>
      </dgm:t>
    </dgm:pt>
    <dgm:pt modelId="{AD9731FF-9186-4E04-945F-2D61E2078E6A}" type="sibTrans" cxnId="{3DEA6907-7103-404C-814A-E25E0901D29A}">
      <dgm:prSet/>
      <dgm:spPr/>
      <dgm:t>
        <a:bodyPr/>
        <a:lstStyle/>
        <a:p>
          <a:endParaRPr lang="ru-RU"/>
        </a:p>
      </dgm:t>
    </dgm:pt>
    <dgm:pt modelId="{E4DE3BB8-433C-4089-954E-D669502143A4}">
      <dgm:prSet phldrT="[Текст]" custT="1"/>
      <dgm:spPr/>
      <dgm:t>
        <a:bodyPr/>
        <a:lstStyle/>
        <a:p>
          <a:pPr rtl="0"/>
          <a:r>
            <a:rPr lang="ru-RU" sz="2000" dirty="0" smtClean="0">
              <a:solidFill>
                <a:srgbClr val="002060"/>
              </a:solidFill>
            </a:rPr>
            <a:t>Повреждение кож и менее выражено</a:t>
          </a:r>
          <a:endParaRPr lang="ru-RU" sz="2000" dirty="0">
            <a:solidFill>
              <a:srgbClr val="002060"/>
            </a:solidFill>
          </a:endParaRPr>
        </a:p>
      </dgm:t>
    </dgm:pt>
    <dgm:pt modelId="{1F4AF5F2-1675-4CD8-B489-1359B0C3F05F}" type="parTrans" cxnId="{AAE464A5-5985-4F7B-8BAD-D5D01B8CFD19}">
      <dgm:prSet/>
      <dgm:spPr/>
      <dgm:t>
        <a:bodyPr/>
        <a:lstStyle/>
        <a:p>
          <a:endParaRPr lang="ru-RU"/>
        </a:p>
      </dgm:t>
    </dgm:pt>
    <dgm:pt modelId="{F6F9B748-E7C0-4478-B81D-F2D8AEF21187}" type="sibTrans" cxnId="{AAE464A5-5985-4F7B-8BAD-D5D01B8CFD19}">
      <dgm:prSet/>
      <dgm:spPr/>
      <dgm:t>
        <a:bodyPr/>
        <a:lstStyle/>
        <a:p>
          <a:endParaRPr lang="ru-RU"/>
        </a:p>
      </dgm:t>
    </dgm:pt>
    <dgm:pt modelId="{7EB95EC9-05C9-41F9-BACC-82E1886EA8EC}">
      <dgm:prSet phldrT="[Текст]" phldr="1" custT="1"/>
      <dgm:spPr/>
      <dgm:t>
        <a:bodyPr/>
        <a:lstStyle/>
        <a:p>
          <a:endParaRPr lang="ru-RU" sz="800" dirty="0"/>
        </a:p>
      </dgm:t>
    </dgm:pt>
    <dgm:pt modelId="{D140DE72-CB0F-470B-9605-6E91FBC935D7}" type="sibTrans" cxnId="{EF8E11C9-9DB1-4095-B9CC-FB6085C25375}">
      <dgm:prSet/>
      <dgm:spPr/>
      <dgm:t>
        <a:bodyPr/>
        <a:lstStyle/>
        <a:p>
          <a:endParaRPr lang="ru-RU"/>
        </a:p>
      </dgm:t>
    </dgm:pt>
    <dgm:pt modelId="{60EA6560-4ED8-4029-8DEA-4E8B680433B5}" type="parTrans" cxnId="{EF8E11C9-9DB1-4095-B9CC-FB6085C25375}">
      <dgm:prSet/>
      <dgm:spPr/>
      <dgm:t>
        <a:bodyPr/>
        <a:lstStyle/>
        <a:p>
          <a:endParaRPr lang="ru-RU"/>
        </a:p>
      </dgm:t>
    </dgm:pt>
    <dgm:pt modelId="{8327E7AA-0BA0-47AC-8AD1-E9B3F7ED9415}">
      <dgm:prSet/>
      <dgm:spPr/>
      <dgm:t>
        <a:bodyPr/>
        <a:lstStyle/>
        <a:p>
          <a:endParaRPr lang="ru-RU"/>
        </a:p>
      </dgm:t>
    </dgm:pt>
    <dgm:pt modelId="{9CEE487E-A46C-42A7-920F-FFFF4749940C}" type="parTrans" cxnId="{9199AC82-A45A-4562-AE38-75C5317C6BAD}">
      <dgm:prSet/>
      <dgm:spPr/>
      <dgm:t>
        <a:bodyPr/>
        <a:lstStyle/>
        <a:p>
          <a:endParaRPr lang="ru-RU"/>
        </a:p>
      </dgm:t>
    </dgm:pt>
    <dgm:pt modelId="{4F48AE9F-FD4D-4912-B7B5-98867D9A5E35}" type="sibTrans" cxnId="{9199AC82-A45A-4562-AE38-75C5317C6BAD}">
      <dgm:prSet/>
      <dgm:spPr/>
      <dgm:t>
        <a:bodyPr/>
        <a:lstStyle/>
        <a:p>
          <a:endParaRPr lang="ru-RU"/>
        </a:p>
      </dgm:t>
    </dgm:pt>
    <dgm:pt modelId="{0F5DE938-0E64-460A-A08F-0784D950ED03}">
      <dgm:prSet custT="1"/>
      <dgm:spPr/>
      <dgm:t>
        <a:bodyPr/>
        <a:lstStyle/>
        <a:p>
          <a:pPr rtl="0"/>
          <a:r>
            <a:rPr lang="ru-RU" sz="1800" dirty="0" smtClean="0">
              <a:solidFill>
                <a:srgbClr val="002060"/>
              </a:solidFill>
            </a:rPr>
            <a:t>не требуют дополнительного мытья рук, не имеющих видимых загрязнений</a:t>
          </a:r>
          <a:endParaRPr lang="ru-RU" sz="1800" dirty="0">
            <a:solidFill>
              <a:srgbClr val="002060"/>
            </a:solidFill>
          </a:endParaRPr>
        </a:p>
      </dgm:t>
    </dgm:pt>
    <dgm:pt modelId="{FC8B5875-E2B2-46AC-BBCF-D435EA263616}" type="parTrans" cxnId="{3D5CFE8E-9F3A-435A-8B57-03DBB0704C90}">
      <dgm:prSet/>
      <dgm:spPr/>
      <dgm:t>
        <a:bodyPr/>
        <a:lstStyle/>
        <a:p>
          <a:endParaRPr lang="ru-RU"/>
        </a:p>
      </dgm:t>
    </dgm:pt>
    <dgm:pt modelId="{D379F280-D103-48EA-AE05-D797671901CF}" type="sibTrans" cxnId="{3D5CFE8E-9F3A-435A-8B57-03DBB0704C90}">
      <dgm:prSet/>
      <dgm:spPr/>
      <dgm:t>
        <a:bodyPr/>
        <a:lstStyle/>
        <a:p>
          <a:endParaRPr lang="ru-RU"/>
        </a:p>
      </dgm:t>
    </dgm:pt>
    <dgm:pt modelId="{30AB3905-5881-453B-B4A7-4CBCFA2BBBF3}" type="pres">
      <dgm:prSet presAssocID="{4C71AFDD-25FB-404C-A720-4816EB7E800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FC6A61B1-ABD1-4EAF-AEF6-F1718A7B421B}" type="pres">
      <dgm:prSet presAssocID="{B0E846E7-1317-44D9-A1EB-EFD48A7D7EA8}" presName="parenttextcomposite" presStyleCnt="0"/>
      <dgm:spPr/>
    </dgm:pt>
    <dgm:pt modelId="{E12863D9-7031-42E7-81B3-1142A5B0F3D0}" type="pres">
      <dgm:prSet presAssocID="{B0E846E7-1317-44D9-A1EB-EFD48A7D7EA8}" presName="parenttext" presStyleLbl="revTx" presStyleIdx="0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07C5B-3601-4BF5-998C-180F3374C524}" type="pres">
      <dgm:prSet presAssocID="{B0E846E7-1317-44D9-A1EB-EFD48A7D7EA8}" presName="composite" presStyleCnt="0"/>
      <dgm:spPr/>
    </dgm:pt>
    <dgm:pt modelId="{016DFF28-702F-4AA9-B95A-F63FBCD620A9}" type="pres">
      <dgm:prSet presAssocID="{B0E846E7-1317-44D9-A1EB-EFD48A7D7EA8}" presName="chevron1" presStyleLbl="alignNode1" presStyleIdx="0" presStyleCnt="35"/>
      <dgm:spPr/>
    </dgm:pt>
    <dgm:pt modelId="{651C48B3-60CC-4B2B-9107-4D4406559C73}" type="pres">
      <dgm:prSet presAssocID="{B0E846E7-1317-44D9-A1EB-EFD48A7D7EA8}" presName="chevron2" presStyleLbl="alignNode1" presStyleIdx="1" presStyleCnt="35"/>
      <dgm:spPr/>
    </dgm:pt>
    <dgm:pt modelId="{189FB45D-6EA0-4A37-9206-04483DA9610F}" type="pres">
      <dgm:prSet presAssocID="{B0E846E7-1317-44D9-A1EB-EFD48A7D7EA8}" presName="chevron3" presStyleLbl="alignNode1" presStyleIdx="2" presStyleCnt="35"/>
      <dgm:spPr/>
    </dgm:pt>
    <dgm:pt modelId="{C34DD387-6757-49CA-B7CA-A62257B55913}" type="pres">
      <dgm:prSet presAssocID="{B0E846E7-1317-44D9-A1EB-EFD48A7D7EA8}" presName="chevron4" presStyleLbl="alignNode1" presStyleIdx="3" presStyleCnt="35"/>
      <dgm:spPr/>
    </dgm:pt>
    <dgm:pt modelId="{E1D28186-0C93-4797-A3B6-1C967F374130}" type="pres">
      <dgm:prSet presAssocID="{B0E846E7-1317-44D9-A1EB-EFD48A7D7EA8}" presName="chevron5" presStyleLbl="alignNode1" presStyleIdx="4" presStyleCnt="35"/>
      <dgm:spPr/>
    </dgm:pt>
    <dgm:pt modelId="{2E2AACC7-6F02-41F5-88F8-11CB7E1BA4CE}" type="pres">
      <dgm:prSet presAssocID="{B0E846E7-1317-44D9-A1EB-EFD48A7D7EA8}" presName="chevron6" presStyleLbl="alignNode1" presStyleIdx="5" presStyleCnt="35"/>
      <dgm:spPr/>
    </dgm:pt>
    <dgm:pt modelId="{458E0667-C825-4E07-AE70-DE48445E9580}" type="pres">
      <dgm:prSet presAssocID="{B0E846E7-1317-44D9-A1EB-EFD48A7D7EA8}" presName="chevron7" presStyleLbl="alignNode1" presStyleIdx="6" presStyleCnt="35"/>
      <dgm:spPr/>
    </dgm:pt>
    <dgm:pt modelId="{20FB7445-4D1F-4E27-A301-E7EF55935B4B}" type="pres">
      <dgm:prSet presAssocID="{B0E846E7-1317-44D9-A1EB-EFD48A7D7EA8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481A2-A250-4BA4-85A1-E340355EA13F}" type="pres">
      <dgm:prSet presAssocID="{AA018DA3-DC43-4F9D-A6E7-969B4026EA8A}" presName="sibTrans" presStyleCnt="0"/>
      <dgm:spPr/>
    </dgm:pt>
    <dgm:pt modelId="{B83DBF21-CF30-4FEE-8B4A-E3EB200ED31C}" type="pres">
      <dgm:prSet presAssocID="{7EB95EC9-05C9-41F9-BACC-82E1886EA8EC}" presName="parenttextcomposite" presStyleCnt="0"/>
      <dgm:spPr/>
    </dgm:pt>
    <dgm:pt modelId="{A8B7BFFE-D3F2-4AA6-A2EE-31207D10E490}" type="pres">
      <dgm:prSet presAssocID="{7EB95EC9-05C9-41F9-BACC-82E1886EA8EC}" presName="parenttext" presStyleLbl="revTx" presStyleIdx="1" presStyleCnt="5" custFlipVert="1" custScaleX="94185" custScaleY="14868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375039-C443-46E6-A5B5-A9BA74352062}" type="pres">
      <dgm:prSet presAssocID="{7EB95EC9-05C9-41F9-BACC-82E1886EA8EC}" presName="composite" presStyleCnt="0"/>
      <dgm:spPr/>
    </dgm:pt>
    <dgm:pt modelId="{D8C565AF-62BD-4C9C-9342-34DF81E95EF5}" type="pres">
      <dgm:prSet presAssocID="{7EB95EC9-05C9-41F9-BACC-82E1886EA8EC}" presName="chevron1" presStyleLbl="alignNode1" presStyleIdx="7" presStyleCnt="35"/>
      <dgm:spPr/>
    </dgm:pt>
    <dgm:pt modelId="{ACC072DC-58CA-4916-9B70-25A60BE308DE}" type="pres">
      <dgm:prSet presAssocID="{7EB95EC9-05C9-41F9-BACC-82E1886EA8EC}" presName="chevron2" presStyleLbl="alignNode1" presStyleIdx="8" presStyleCnt="35"/>
      <dgm:spPr/>
    </dgm:pt>
    <dgm:pt modelId="{2D7B964C-3297-46A4-94A3-8B29D73DE123}" type="pres">
      <dgm:prSet presAssocID="{7EB95EC9-05C9-41F9-BACC-82E1886EA8EC}" presName="chevron3" presStyleLbl="alignNode1" presStyleIdx="9" presStyleCnt="35"/>
      <dgm:spPr/>
    </dgm:pt>
    <dgm:pt modelId="{E31F36A4-0D0E-4965-8BBF-BD629D03A94D}" type="pres">
      <dgm:prSet presAssocID="{7EB95EC9-05C9-41F9-BACC-82E1886EA8EC}" presName="chevron4" presStyleLbl="alignNode1" presStyleIdx="10" presStyleCnt="35"/>
      <dgm:spPr/>
    </dgm:pt>
    <dgm:pt modelId="{580DFE7D-BA72-430D-8A5E-C8FF9918A7C5}" type="pres">
      <dgm:prSet presAssocID="{7EB95EC9-05C9-41F9-BACC-82E1886EA8EC}" presName="chevron5" presStyleLbl="alignNode1" presStyleIdx="11" presStyleCnt="35"/>
      <dgm:spPr/>
    </dgm:pt>
    <dgm:pt modelId="{90E2FD32-3867-475C-8D52-CE9496A54105}" type="pres">
      <dgm:prSet presAssocID="{7EB95EC9-05C9-41F9-BACC-82E1886EA8EC}" presName="chevron6" presStyleLbl="alignNode1" presStyleIdx="12" presStyleCnt="35"/>
      <dgm:spPr/>
    </dgm:pt>
    <dgm:pt modelId="{8DB2F9DA-9B6F-44C4-BD85-5B9C9529A5A9}" type="pres">
      <dgm:prSet presAssocID="{7EB95EC9-05C9-41F9-BACC-82E1886EA8EC}" presName="chevron7" presStyleLbl="alignNode1" presStyleIdx="13" presStyleCnt="35"/>
      <dgm:spPr/>
    </dgm:pt>
    <dgm:pt modelId="{9C3FBB0F-CBAF-4D58-B1EE-BFE25D926657}" type="pres">
      <dgm:prSet presAssocID="{7EB95EC9-05C9-41F9-BACC-82E1886EA8EC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BB369-89AE-4481-AD71-108D3B1EDF0E}" type="pres">
      <dgm:prSet presAssocID="{D140DE72-CB0F-470B-9605-6E91FBC935D7}" presName="sibTrans" presStyleCnt="0"/>
      <dgm:spPr/>
    </dgm:pt>
    <dgm:pt modelId="{025F4B55-ADD7-4162-A03A-BC4CA0EEFD79}" type="pres">
      <dgm:prSet presAssocID="{DBBAB5A7-6438-42FA-8C59-AF9B48A810A4}" presName="parenttextcomposite" presStyleCnt="0"/>
      <dgm:spPr/>
    </dgm:pt>
    <dgm:pt modelId="{DD0F1121-0108-4A07-93B2-68774C19B943}" type="pres">
      <dgm:prSet presAssocID="{DBBAB5A7-6438-42FA-8C59-AF9B48A810A4}" presName="parenttext" presStyleLbl="revTx" presStyleIdx="2" presStyleCnt="5" custFlipVert="1" custScaleX="85439" custScaleY="1586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D81C2-12AE-4F5C-B628-86CE76E73CBF}" type="pres">
      <dgm:prSet presAssocID="{DBBAB5A7-6438-42FA-8C59-AF9B48A810A4}" presName="composite" presStyleCnt="0"/>
      <dgm:spPr/>
    </dgm:pt>
    <dgm:pt modelId="{142837E5-CBBE-453A-8BA1-55A419C1638D}" type="pres">
      <dgm:prSet presAssocID="{DBBAB5A7-6438-42FA-8C59-AF9B48A810A4}" presName="chevron1" presStyleLbl="alignNode1" presStyleIdx="14" presStyleCnt="35"/>
      <dgm:spPr/>
    </dgm:pt>
    <dgm:pt modelId="{C311663E-C58F-46CA-AE0A-45A99BB6AD3B}" type="pres">
      <dgm:prSet presAssocID="{DBBAB5A7-6438-42FA-8C59-AF9B48A810A4}" presName="chevron2" presStyleLbl="alignNode1" presStyleIdx="15" presStyleCnt="35"/>
      <dgm:spPr/>
    </dgm:pt>
    <dgm:pt modelId="{153D5F91-513E-48C9-B283-79F3C1F6FD08}" type="pres">
      <dgm:prSet presAssocID="{DBBAB5A7-6438-42FA-8C59-AF9B48A810A4}" presName="chevron3" presStyleLbl="alignNode1" presStyleIdx="16" presStyleCnt="35"/>
      <dgm:spPr/>
    </dgm:pt>
    <dgm:pt modelId="{230D461B-B0C5-489C-B490-7640E8A67C54}" type="pres">
      <dgm:prSet presAssocID="{DBBAB5A7-6438-42FA-8C59-AF9B48A810A4}" presName="chevron4" presStyleLbl="alignNode1" presStyleIdx="17" presStyleCnt="35"/>
      <dgm:spPr/>
    </dgm:pt>
    <dgm:pt modelId="{DE33C2CE-1955-48C7-8FF0-AF96C0092606}" type="pres">
      <dgm:prSet presAssocID="{DBBAB5A7-6438-42FA-8C59-AF9B48A810A4}" presName="chevron5" presStyleLbl="alignNode1" presStyleIdx="18" presStyleCnt="35"/>
      <dgm:spPr/>
    </dgm:pt>
    <dgm:pt modelId="{D94743F8-EACB-4704-801E-4FDCA97C551B}" type="pres">
      <dgm:prSet presAssocID="{DBBAB5A7-6438-42FA-8C59-AF9B48A810A4}" presName="chevron6" presStyleLbl="alignNode1" presStyleIdx="19" presStyleCnt="35"/>
      <dgm:spPr/>
    </dgm:pt>
    <dgm:pt modelId="{95F02DF3-B49D-4CBE-A494-9D27CB2F6743}" type="pres">
      <dgm:prSet presAssocID="{DBBAB5A7-6438-42FA-8C59-AF9B48A810A4}" presName="chevron7" presStyleLbl="alignNode1" presStyleIdx="20" presStyleCnt="35"/>
      <dgm:spPr/>
    </dgm:pt>
    <dgm:pt modelId="{2FD8CE78-CB8A-499C-819D-E823669FDD74}" type="pres">
      <dgm:prSet presAssocID="{DBBAB5A7-6438-42FA-8C59-AF9B48A810A4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59AA4-80BA-484D-BE98-3E0B4C1209E6}" type="pres">
      <dgm:prSet presAssocID="{AD9731FF-9186-4E04-945F-2D61E2078E6A}" presName="sibTrans" presStyleCnt="0"/>
      <dgm:spPr/>
    </dgm:pt>
    <dgm:pt modelId="{96B683FA-10F4-4D53-88C4-84929CC33F58}" type="pres">
      <dgm:prSet presAssocID="{8327E7AA-0BA0-47AC-8AD1-E9B3F7ED9415}" presName="parenttextcomposite" presStyleCnt="0"/>
      <dgm:spPr/>
    </dgm:pt>
    <dgm:pt modelId="{7CCFC858-7DBD-4FBC-A897-40464BE20168}" type="pres">
      <dgm:prSet presAssocID="{8327E7AA-0BA0-47AC-8AD1-E9B3F7ED9415}" presName="parenttext" presStyleLbl="revTx" presStyleIdx="3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BBB89A-125A-4F04-B2A4-F3D8105E8918}" type="pres">
      <dgm:prSet presAssocID="{8327E7AA-0BA0-47AC-8AD1-E9B3F7ED9415}" presName="parallelogramComposite" presStyleCnt="0"/>
      <dgm:spPr/>
    </dgm:pt>
    <dgm:pt modelId="{2356F238-DFF5-4DAA-9743-C9CFCAE65A03}" type="pres">
      <dgm:prSet presAssocID="{8327E7AA-0BA0-47AC-8AD1-E9B3F7ED9415}" presName="parallelogram1" presStyleLbl="alignNode1" presStyleIdx="21" presStyleCnt="35"/>
      <dgm:spPr/>
    </dgm:pt>
    <dgm:pt modelId="{6F218949-49E2-44C7-A3DE-1861D54B45E6}" type="pres">
      <dgm:prSet presAssocID="{8327E7AA-0BA0-47AC-8AD1-E9B3F7ED9415}" presName="parallelogram2" presStyleLbl="alignNode1" presStyleIdx="22" presStyleCnt="35"/>
      <dgm:spPr/>
    </dgm:pt>
    <dgm:pt modelId="{7188AF7D-F23F-4BBB-9C8D-D21DC9BEF03A}" type="pres">
      <dgm:prSet presAssocID="{8327E7AA-0BA0-47AC-8AD1-E9B3F7ED9415}" presName="parallelogram3" presStyleLbl="alignNode1" presStyleIdx="23" presStyleCnt="35"/>
      <dgm:spPr/>
    </dgm:pt>
    <dgm:pt modelId="{256F39C5-A2E1-46F4-AD3A-A92B84EEBE18}" type="pres">
      <dgm:prSet presAssocID="{8327E7AA-0BA0-47AC-8AD1-E9B3F7ED9415}" presName="parallelogram4" presStyleLbl="alignNode1" presStyleIdx="24" presStyleCnt="35"/>
      <dgm:spPr/>
    </dgm:pt>
    <dgm:pt modelId="{5E910BA8-BA4E-458A-88F9-CC36926C26CA}" type="pres">
      <dgm:prSet presAssocID="{8327E7AA-0BA0-47AC-8AD1-E9B3F7ED9415}" presName="parallelogram5" presStyleLbl="alignNode1" presStyleIdx="25" presStyleCnt="35"/>
      <dgm:spPr/>
    </dgm:pt>
    <dgm:pt modelId="{801689C2-082D-4D5B-BF43-D939355C9852}" type="pres">
      <dgm:prSet presAssocID="{8327E7AA-0BA0-47AC-8AD1-E9B3F7ED9415}" presName="parallelogram6" presStyleLbl="alignNode1" presStyleIdx="26" presStyleCnt="35"/>
      <dgm:spPr/>
    </dgm:pt>
    <dgm:pt modelId="{30B8176D-03B4-45D2-BE35-38FD37FDDE62}" type="pres">
      <dgm:prSet presAssocID="{8327E7AA-0BA0-47AC-8AD1-E9B3F7ED9415}" presName="parallelogram7" presStyleLbl="alignNode1" presStyleIdx="27" presStyleCnt="35"/>
      <dgm:spPr/>
    </dgm:pt>
    <dgm:pt modelId="{F5379FA3-C47C-4CFA-9CB2-86697C7B31DA}" type="pres">
      <dgm:prSet presAssocID="{4F48AE9F-FD4D-4912-B7B5-98867D9A5E35}" presName="sibTrans" presStyleCnt="0"/>
      <dgm:spPr/>
    </dgm:pt>
    <dgm:pt modelId="{41988909-B06B-4A19-95CD-65B6111738D9}" type="pres">
      <dgm:prSet presAssocID="{0F5DE938-0E64-460A-A08F-0784D950ED03}" presName="parenttextcomposite" presStyleCnt="0"/>
      <dgm:spPr/>
    </dgm:pt>
    <dgm:pt modelId="{10825CFC-A4EA-47BA-A439-A1B2D7F485BB}" type="pres">
      <dgm:prSet presAssocID="{0F5DE938-0E64-460A-A08F-0784D950ED03}" presName="parenttext" presStyleLbl="revTx" presStyleIdx="4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79BC9-3F6A-4CE3-BA78-2EF633F3BC76}" type="pres">
      <dgm:prSet presAssocID="{0F5DE938-0E64-460A-A08F-0784D950ED03}" presName="parallelogramComposite" presStyleCnt="0"/>
      <dgm:spPr/>
    </dgm:pt>
    <dgm:pt modelId="{7951AD40-C74A-49D3-BA75-DA40EA2AD0AA}" type="pres">
      <dgm:prSet presAssocID="{0F5DE938-0E64-460A-A08F-0784D950ED03}" presName="parallelogram1" presStyleLbl="alignNode1" presStyleIdx="28" presStyleCnt="35"/>
      <dgm:spPr/>
    </dgm:pt>
    <dgm:pt modelId="{0461E789-B197-43D4-9C82-3C127D6E9677}" type="pres">
      <dgm:prSet presAssocID="{0F5DE938-0E64-460A-A08F-0784D950ED03}" presName="parallelogram2" presStyleLbl="alignNode1" presStyleIdx="29" presStyleCnt="35"/>
      <dgm:spPr/>
    </dgm:pt>
    <dgm:pt modelId="{AABEA742-86C7-4C88-95AE-05E476FCD7CE}" type="pres">
      <dgm:prSet presAssocID="{0F5DE938-0E64-460A-A08F-0784D950ED03}" presName="parallelogram3" presStyleLbl="alignNode1" presStyleIdx="30" presStyleCnt="35"/>
      <dgm:spPr/>
    </dgm:pt>
    <dgm:pt modelId="{D76F9004-E01D-46E1-92B5-9D599757A08A}" type="pres">
      <dgm:prSet presAssocID="{0F5DE938-0E64-460A-A08F-0784D950ED03}" presName="parallelogram4" presStyleLbl="alignNode1" presStyleIdx="31" presStyleCnt="35"/>
      <dgm:spPr/>
    </dgm:pt>
    <dgm:pt modelId="{2F2F301F-45A1-454C-B475-0871FEE02383}" type="pres">
      <dgm:prSet presAssocID="{0F5DE938-0E64-460A-A08F-0784D950ED03}" presName="parallelogram5" presStyleLbl="alignNode1" presStyleIdx="32" presStyleCnt="35"/>
      <dgm:spPr/>
    </dgm:pt>
    <dgm:pt modelId="{29C4839A-75FE-472F-9806-C60D13558761}" type="pres">
      <dgm:prSet presAssocID="{0F5DE938-0E64-460A-A08F-0784D950ED03}" presName="parallelogram6" presStyleLbl="alignNode1" presStyleIdx="33" presStyleCnt="35"/>
      <dgm:spPr/>
    </dgm:pt>
    <dgm:pt modelId="{8E38B286-1026-46F4-A730-E04A48772609}" type="pres">
      <dgm:prSet presAssocID="{0F5DE938-0E64-460A-A08F-0784D950ED03}" presName="parallelogram7" presStyleLbl="alignNode1" presStyleIdx="34" presStyleCnt="35"/>
      <dgm:spPr/>
    </dgm:pt>
  </dgm:ptLst>
  <dgm:cxnLst>
    <dgm:cxn modelId="{16E593D2-EA63-4DEF-89B3-8DCB21E65833}" type="presOf" srcId="{4C71AFDD-25FB-404C-A720-4816EB7E800B}" destId="{30AB3905-5881-453B-B4A7-4CBCFA2BBBF3}" srcOrd="0" destOrd="0" presId="urn:microsoft.com/office/officeart/2008/layout/VerticalAccentList"/>
    <dgm:cxn modelId="{3DEA6907-7103-404C-814A-E25E0901D29A}" srcId="{4C71AFDD-25FB-404C-A720-4816EB7E800B}" destId="{DBBAB5A7-6438-42FA-8C59-AF9B48A810A4}" srcOrd="2" destOrd="0" parTransId="{DA90BA31-0669-4D07-BB0F-423DDDBC5F43}" sibTransId="{AD9731FF-9186-4E04-945F-2D61E2078E6A}"/>
    <dgm:cxn modelId="{0EB0C820-F9F6-4114-A950-5C42C202FEED}" type="presOf" srcId="{EFDBE5D2-B070-4239-90B8-F4CABEEBF077}" destId="{9C3FBB0F-CBAF-4D58-B1EE-BFE25D926657}" srcOrd="0" destOrd="0" presId="urn:microsoft.com/office/officeart/2008/layout/VerticalAccentList"/>
    <dgm:cxn modelId="{36BE402F-4672-40E7-AD1D-B6BDDCB8FF7A}" type="presOf" srcId="{26EB8A33-AC21-4C60-A1A8-DB574A727B09}" destId="{20FB7445-4D1F-4E27-A301-E7EF55935B4B}" srcOrd="0" destOrd="0" presId="urn:microsoft.com/office/officeart/2008/layout/VerticalAccentList"/>
    <dgm:cxn modelId="{810860AC-8AB3-4517-AF40-56895DFD722C}" type="presOf" srcId="{8327E7AA-0BA0-47AC-8AD1-E9B3F7ED9415}" destId="{7CCFC858-7DBD-4FBC-A897-40464BE20168}" srcOrd="0" destOrd="0" presId="urn:microsoft.com/office/officeart/2008/layout/VerticalAccentList"/>
    <dgm:cxn modelId="{EE46641A-01A9-4AF4-A1C9-1E6D09B4BDF8}" srcId="{B0E846E7-1317-44D9-A1EB-EFD48A7D7EA8}" destId="{26EB8A33-AC21-4C60-A1A8-DB574A727B09}" srcOrd="0" destOrd="0" parTransId="{A8D0AC16-5026-4122-B556-0C6077A85ABC}" sibTransId="{E3AA7124-4D4E-43FC-B5EB-57CE3115467E}"/>
    <dgm:cxn modelId="{AAE464A5-5985-4F7B-8BAD-D5D01B8CFD19}" srcId="{DBBAB5A7-6438-42FA-8C59-AF9B48A810A4}" destId="{E4DE3BB8-433C-4089-954E-D669502143A4}" srcOrd="0" destOrd="0" parTransId="{1F4AF5F2-1675-4CD8-B489-1359B0C3F05F}" sibTransId="{F6F9B748-E7C0-4478-B81D-F2D8AEF21187}"/>
    <dgm:cxn modelId="{4578EAD9-EA2C-4521-AD28-8E7EE9015557}" srcId="{4C71AFDD-25FB-404C-A720-4816EB7E800B}" destId="{B0E846E7-1317-44D9-A1EB-EFD48A7D7EA8}" srcOrd="0" destOrd="0" parTransId="{1C89F30E-CB6F-429B-8B28-D0BBB5B8E343}" sibTransId="{AA018DA3-DC43-4F9D-A6E7-969B4026EA8A}"/>
    <dgm:cxn modelId="{C59D89A5-59E1-4091-AFBB-CBF85BE63845}" type="presOf" srcId="{DBBAB5A7-6438-42FA-8C59-AF9B48A810A4}" destId="{DD0F1121-0108-4A07-93B2-68774C19B943}" srcOrd="0" destOrd="0" presId="urn:microsoft.com/office/officeart/2008/layout/VerticalAccentList"/>
    <dgm:cxn modelId="{3902F28C-A4EE-43F4-B1AA-F6858D2E7661}" type="presOf" srcId="{0F5DE938-0E64-460A-A08F-0784D950ED03}" destId="{10825CFC-A4EA-47BA-A439-A1B2D7F485BB}" srcOrd="0" destOrd="0" presId="urn:microsoft.com/office/officeart/2008/layout/VerticalAccentList"/>
    <dgm:cxn modelId="{9199AC82-A45A-4562-AE38-75C5317C6BAD}" srcId="{4C71AFDD-25FB-404C-A720-4816EB7E800B}" destId="{8327E7AA-0BA0-47AC-8AD1-E9B3F7ED9415}" srcOrd="3" destOrd="0" parTransId="{9CEE487E-A46C-42A7-920F-FFFF4749940C}" sibTransId="{4F48AE9F-FD4D-4912-B7B5-98867D9A5E35}"/>
    <dgm:cxn modelId="{12272A66-C242-415D-9805-7E4A10E86595}" type="presOf" srcId="{7EB95EC9-05C9-41F9-BACC-82E1886EA8EC}" destId="{A8B7BFFE-D3F2-4AA6-A2EE-31207D10E490}" srcOrd="0" destOrd="0" presId="urn:microsoft.com/office/officeart/2008/layout/VerticalAccentList"/>
    <dgm:cxn modelId="{4BAE3F47-CDF1-4FB1-B5A7-F97D36848733}" srcId="{7EB95EC9-05C9-41F9-BACC-82E1886EA8EC}" destId="{EFDBE5D2-B070-4239-90B8-F4CABEEBF077}" srcOrd="0" destOrd="0" parTransId="{D3B30A7F-9936-443B-A345-026D295EA1EA}" sibTransId="{EBEC61E5-3462-43F8-BC2D-842FDF1E81E6}"/>
    <dgm:cxn modelId="{3D5CFE8E-9F3A-435A-8B57-03DBB0704C90}" srcId="{4C71AFDD-25FB-404C-A720-4816EB7E800B}" destId="{0F5DE938-0E64-460A-A08F-0784D950ED03}" srcOrd="4" destOrd="0" parTransId="{FC8B5875-E2B2-46AC-BBCF-D435EA263616}" sibTransId="{D379F280-D103-48EA-AE05-D797671901CF}"/>
    <dgm:cxn modelId="{EF8E11C9-9DB1-4095-B9CC-FB6085C25375}" srcId="{4C71AFDD-25FB-404C-A720-4816EB7E800B}" destId="{7EB95EC9-05C9-41F9-BACC-82E1886EA8EC}" srcOrd="1" destOrd="0" parTransId="{60EA6560-4ED8-4029-8DEA-4E8B680433B5}" sibTransId="{D140DE72-CB0F-470B-9605-6E91FBC935D7}"/>
    <dgm:cxn modelId="{D3B6C878-215B-4C23-BE31-2B97E65C07B6}" type="presOf" srcId="{E4DE3BB8-433C-4089-954E-D669502143A4}" destId="{2FD8CE78-CB8A-499C-819D-E823669FDD74}" srcOrd="0" destOrd="0" presId="urn:microsoft.com/office/officeart/2008/layout/VerticalAccentList"/>
    <dgm:cxn modelId="{0DD56454-438C-426E-AC83-16D820491A03}" type="presOf" srcId="{B0E846E7-1317-44D9-A1EB-EFD48A7D7EA8}" destId="{E12863D9-7031-42E7-81B3-1142A5B0F3D0}" srcOrd="0" destOrd="0" presId="urn:microsoft.com/office/officeart/2008/layout/VerticalAccentList"/>
    <dgm:cxn modelId="{19F3B027-22E1-4F67-80AC-27F71F644298}" type="presParOf" srcId="{30AB3905-5881-453B-B4A7-4CBCFA2BBBF3}" destId="{FC6A61B1-ABD1-4EAF-AEF6-F1718A7B421B}" srcOrd="0" destOrd="0" presId="urn:microsoft.com/office/officeart/2008/layout/VerticalAccentList"/>
    <dgm:cxn modelId="{5A5D6308-76A0-4138-BD3C-208B8FBBEB3D}" type="presParOf" srcId="{FC6A61B1-ABD1-4EAF-AEF6-F1718A7B421B}" destId="{E12863D9-7031-42E7-81B3-1142A5B0F3D0}" srcOrd="0" destOrd="0" presId="urn:microsoft.com/office/officeart/2008/layout/VerticalAccentList"/>
    <dgm:cxn modelId="{8E87D169-DD9C-4BB7-A9D3-1DE220B2D08E}" type="presParOf" srcId="{30AB3905-5881-453B-B4A7-4CBCFA2BBBF3}" destId="{25607C5B-3601-4BF5-998C-180F3374C524}" srcOrd="1" destOrd="0" presId="urn:microsoft.com/office/officeart/2008/layout/VerticalAccentList"/>
    <dgm:cxn modelId="{651D5649-58F5-4353-88FE-3F41247F0AFA}" type="presParOf" srcId="{25607C5B-3601-4BF5-998C-180F3374C524}" destId="{016DFF28-702F-4AA9-B95A-F63FBCD620A9}" srcOrd="0" destOrd="0" presId="urn:microsoft.com/office/officeart/2008/layout/VerticalAccentList"/>
    <dgm:cxn modelId="{0937C659-2898-42DC-9C1D-E02A10B9720C}" type="presParOf" srcId="{25607C5B-3601-4BF5-998C-180F3374C524}" destId="{651C48B3-60CC-4B2B-9107-4D4406559C73}" srcOrd="1" destOrd="0" presId="urn:microsoft.com/office/officeart/2008/layout/VerticalAccentList"/>
    <dgm:cxn modelId="{1BE9428B-7FA4-4D21-8753-12DD3478BB65}" type="presParOf" srcId="{25607C5B-3601-4BF5-998C-180F3374C524}" destId="{189FB45D-6EA0-4A37-9206-04483DA9610F}" srcOrd="2" destOrd="0" presId="urn:microsoft.com/office/officeart/2008/layout/VerticalAccentList"/>
    <dgm:cxn modelId="{71D6A51C-F18E-4D37-9981-04864C574868}" type="presParOf" srcId="{25607C5B-3601-4BF5-998C-180F3374C524}" destId="{C34DD387-6757-49CA-B7CA-A62257B55913}" srcOrd="3" destOrd="0" presId="urn:microsoft.com/office/officeart/2008/layout/VerticalAccentList"/>
    <dgm:cxn modelId="{C5FAA053-62A3-45E5-8202-637C484E4D40}" type="presParOf" srcId="{25607C5B-3601-4BF5-998C-180F3374C524}" destId="{E1D28186-0C93-4797-A3B6-1C967F374130}" srcOrd="4" destOrd="0" presId="urn:microsoft.com/office/officeart/2008/layout/VerticalAccentList"/>
    <dgm:cxn modelId="{75DC0DF7-533A-47C1-8E9B-C7F7CBD655F5}" type="presParOf" srcId="{25607C5B-3601-4BF5-998C-180F3374C524}" destId="{2E2AACC7-6F02-41F5-88F8-11CB7E1BA4CE}" srcOrd="5" destOrd="0" presId="urn:microsoft.com/office/officeart/2008/layout/VerticalAccentList"/>
    <dgm:cxn modelId="{68A4F2AD-BE27-40EF-80E9-0FCBD5E190D7}" type="presParOf" srcId="{25607C5B-3601-4BF5-998C-180F3374C524}" destId="{458E0667-C825-4E07-AE70-DE48445E9580}" srcOrd="6" destOrd="0" presId="urn:microsoft.com/office/officeart/2008/layout/VerticalAccentList"/>
    <dgm:cxn modelId="{651FC575-8F2E-438B-A83B-B5A8F9EAB570}" type="presParOf" srcId="{25607C5B-3601-4BF5-998C-180F3374C524}" destId="{20FB7445-4D1F-4E27-A301-E7EF55935B4B}" srcOrd="7" destOrd="0" presId="urn:microsoft.com/office/officeart/2008/layout/VerticalAccentList"/>
    <dgm:cxn modelId="{6F23ECBC-078E-4FF8-8605-BFDE080D2AB6}" type="presParOf" srcId="{30AB3905-5881-453B-B4A7-4CBCFA2BBBF3}" destId="{C76481A2-A250-4BA4-85A1-E340355EA13F}" srcOrd="2" destOrd="0" presId="urn:microsoft.com/office/officeart/2008/layout/VerticalAccentList"/>
    <dgm:cxn modelId="{6643DB4F-176A-4622-9474-4711C2D6CFD1}" type="presParOf" srcId="{30AB3905-5881-453B-B4A7-4CBCFA2BBBF3}" destId="{B83DBF21-CF30-4FEE-8B4A-E3EB200ED31C}" srcOrd="3" destOrd="0" presId="urn:microsoft.com/office/officeart/2008/layout/VerticalAccentList"/>
    <dgm:cxn modelId="{E46668D1-45B0-4948-95F1-DD3733590756}" type="presParOf" srcId="{B83DBF21-CF30-4FEE-8B4A-E3EB200ED31C}" destId="{A8B7BFFE-D3F2-4AA6-A2EE-31207D10E490}" srcOrd="0" destOrd="0" presId="urn:microsoft.com/office/officeart/2008/layout/VerticalAccentList"/>
    <dgm:cxn modelId="{6BA4DDC1-2D08-4874-AEA8-67CC5AF1D92E}" type="presParOf" srcId="{30AB3905-5881-453B-B4A7-4CBCFA2BBBF3}" destId="{99375039-C443-46E6-A5B5-A9BA74352062}" srcOrd="4" destOrd="0" presId="urn:microsoft.com/office/officeart/2008/layout/VerticalAccentList"/>
    <dgm:cxn modelId="{6D746027-0747-4819-8205-6CDF91DAEFD0}" type="presParOf" srcId="{99375039-C443-46E6-A5B5-A9BA74352062}" destId="{D8C565AF-62BD-4C9C-9342-34DF81E95EF5}" srcOrd="0" destOrd="0" presId="urn:microsoft.com/office/officeart/2008/layout/VerticalAccentList"/>
    <dgm:cxn modelId="{1171AB4C-669D-4788-AB98-15E7C10D4DEA}" type="presParOf" srcId="{99375039-C443-46E6-A5B5-A9BA74352062}" destId="{ACC072DC-58CA-4916-9B70-25A60BE308DE}" srcOrd="1" destOrd="0" presId="urn:microsoft.com/office/officeart/2008/layout/VerticalAccentList"/>
    <dgm:cxn modelId="{C51FB461-A63D-42BC-88C3-2739B607B60D}" type="presParOf" srcId="{99375039-C443-46E6-A5B5-A9BA74352062}" destId="{2D7B964C-3297-46A4-94A3-8B29D73DE123}" srcOrd="2" destOrd="0" presId="urn:microsoft.com/office/officeart/2008/layout/VerticalAccentList"/>
    <dgm:cxn modelId="{C6EEE6B5-D20F-486D-A945-99C0839E59D4}" type="presParOf" srcId="{99375039-C443-46E6-A5B5-A9BA74352062}" destId="{E31F36A4-0D0E-4965-8BBF-BD629D03A94D}" srcOrd="3" destOrd="0" presId="urn:microsoft.com/office/officeart/2008/layout/VerticalAccentList"/>
    <dgm:cxn modelId="{235858DF-2F8C-47A2-86FA-C6AEACB73A28}" type="presParOf" srcId="{99375039-C443-46E6-A5B5-A9BA74352062}" destId="{580DFE7D-BA72-430D-8A5E-C8FF9918A7C5}" srcOrd="4" destOrd="0" presId="urn:microsoft.com/office/officeart/2008/layout/VerticalAccentList"/>
    <dgm:cxn modelId="{50C38972-82F6-4919-919A-EFC39BC0A57E}" type="presParOf" srcId="{99375039-C443-46E6-A5B5-A9BA74352062}" destId="{90E2FD32-3867-475C-8D52-CE9496A54105}" srcOrd="5" destOrd="0" presId="urn:microsoft.com/office/officeart/2008/layout/VerticalAccentList"/>
    <dgm:cxn modelId="{2AE506DA-16ED-48EE-9E60-E9A1A6991781}" type="presParOf" srcId="{99375039-C443-46E6-A5B5-A9BA74352062}" destId="{8DB2F9DA-9B6F-44C4-BD85-5B9C9529A5A9}" srcOrd="6" destOrd="0" presId="urn:microsoft.com/office/officeart/2008/layout/VerticalAccentList"/>
    <dgm:cxn modelId="{E0831C0F-B4BF-4716-80E5-2F6D4006F58D}" type="presParOf" srcId="{99375039-C443-46E6-A5B5-A9BA74352062}" destId="{9C3FBB0F-CBAF-4D58-B1EE-BFE25D926657}" srcOrd="7" destOrd="0" presId="urn:microsoft.com/office/officeart/2008/layout/VerticalAccentList"/>
    <dgm:cxn modelId="{11E52135-4299-47EF-8ECF-8F759F39F57C}" type="presParOf" srcId="{30AB3905-5881-453B-B4A7-4CBCFA2BBBF3}" destId="{7A2BB369-89AE-4481-AD71-108D3B1EDF0E}" srcOrd="5" destOrd="0" presId="urn:microsoft.com/office/officeart/2008/layout/VerticalAccentList"/>
    <dgm:cxn modelId="{64AE0235-7E9C-491C-92F5-CB0A6DEB3A1C}" type="presParOf" srcId="{30AB3905-5881-453B-B4A7-4CBCFA2BBBF3}" destId="{025F4B55-ADD7-4162-A03A-BC4CA0EEFD79}" srcOrd="6" destOrd="0" presId="urn:microsoft.com/office/officeart/2008/layout/VerticalAccentList"/>
    <dgm:cxn modelId="{E1F310D2-8819-45AD-AA8F-E75C0B7E6CBC}" type="presParOf" srcId="{025F4B55-ADD7-4162-A03A-BC4CA0EEFD79}" destId="{DD0F1121-0108-4A07-93B2-68774C19B943}" srcOrd="0" destOrd="0" presId="urn:microsoft.com/office/officeart/2008/layout/VerticalAccentList"/>
    <dgm:cxn modelId="{70DFFD6C-F751-4525-8BF2-2BFB43C53AFC}" type="presParOf" srcId="{30AB3905-5881-453B-B4A7-4CBCFA2BBBF3}" destId="{5D1D81C2-12AE-4F5C-B628-86CE76E73CBF}" srcOrd="7" destOrd="0" presId="urn:microsoft.com/office/officeart/2008/layout/VerticalAccentList"/>
    <dgm:cxn modelId="{46E5061C-58E3-4405-BF75-17C50BB8550B}" type="presParOf" srcId="{5D1D81C2-12AE-4F5C-B628-86CE76E73CBF}" destId="{142837E5-CBBE-453A-8BA1-55A419C1638D}" srcOrd="0" destOrd="0" presId="urn:microsoft.com/office/officeart/2008/layout/VerticalAccentList"/>
    <dgm:cxn modelId="{BACA12FD-6BB2-4CEE-B210-43F41DD9B0C1}" type="presParOf" srcId="{5D1D81C2-12AE-4F5C-B628-86CE76E73CBF}" destId="{C311663E-C58F-46CA-AE0A-45A99BB6AD3B}" srcOrd="1" destOrd="0" presId="urn:microsoft.com/office/officeart/2008/layout/VerticalAccentList"/>
    <dgm:cxn modelId="{8BF99CEF-4E25-4D1B-BBE8-258D6321CE7B}" type="presParOf" srcId="{5D1D81C2-12AE-4F5C-B628-86CE76E73CBF}" destId="{153D5F91-513E-48C9-B283-79F3C1F6FD08}" srcOrd="2" destOrd="0" presId="urn:microsoft.com/office/officeart/2008/layout/VerticalAccentList"/>
    <dgm:cxn modelId="{340BFE51-E8CA-480E-904E-5FC9516B18B1}" type="presParOf" srcId="{5D1D81C2-12AE-4F5C-B628-86CE76E73CBF}" destId="{230D461B-B0C5-489C-B490-7640E8A67C54}" srcOrd="3" destOrd="0" presId="urn:microsoft.com/office/officeart/2008/layout/VerticalAccentList"/>
    <dgm:cxn modelId="{ECA9B09C-B4FD-45C6-8AFE-295F7EC62A44}" type="presParOf" srcId="{5D1D81C2-12AE-4F5C-B628-86CE76E73CBF}" destId="{DE33C2CE-1955-48C7-8FF0-AF96C0092606}" srcOrd="4" destOrd="0" presId="urn:microsoft.com/office/officeart/2008/layout/VerticalAccentList"/>
    <dgm:cxn modelId="{A193E491-7E45-4BB2-A294-0533BAA7560B}" type="presParOf" srcId="{5D1D81C2-12AE-4F5C-B628-86CE76E73CBF}" destId="{D94743F8-EACB-4704-801E-4FDCA97C551B}" srcOrd="5" destOrd="0" presId="urn:microsoft.com/office/officeart/2008/layout/VerticalAccentList"/>
    <dgm:cxn modelId="{7155A5FE-A51A-425A-90C5-A97BB506B0EF}" type="presParOf" srcId="{5D1D81C2-12AE-4F5C-B628-86CE76E73CBF}" destId="{95F02DF3-B49D-4CBE-A494-9D27CB2F6743}" srcOrd="6" destOrd="0" presId="urn:microsoft.com/office/officeart/2008/layout/VerticalAccentList"/>
    <dgm:cxn modelId="{B7C54180-3D49-4EAC-AD1C-F6D5778877DF}" type="presParOf" srcId="{5D1D81C2-12AE-4F5C-B628-86CE76E73CBF}" destId="{2FD8CE78-CB8A-499C-819D-E823669FDD74}" srcOrd="7" destOrd="0" presId="urn:microsoft.com/office/officeart/2008/layout/VerticalAccentList"/>
    <dgm:cxn modelId="{7FF1134D-5D64-4368-AD0F-834805E645B5}" type="presParOf" srcId="{30AB3905-5881-453B-B4A7-4CBCFA2BBBF3}" destId="{55759AA4-80BA-484D-BE98-3E0B4C1209E6}" srcOrd="8" destOrd="0" presId="urn:microsoft.com/office/officeart/2008/layout/VerticalAccentList"/>
    <dgm:cxn modelId="{42806273-E28C-4D68-AEF3-A7594E3236BB}" type="presParOf" srcId="{30AB3905-5881-453B-B4A7-4CBCFA2BBBF3}" destId="{96B683FA-10F4-4D53-88C4-84929CC33F58}" srcOrd="9" destOrd="0" presId="urn:microsoft.com/office/officeart/2008/layout/VerticalAccentList"/>
    <dgm:cxn modelId="{32AB1675-A286-4557-93C4-CDB1F699098C}" type="presParOf" srcId="{96B683FA-10F4-4D53-88C4-84929CC33F58}" destId="{7CCFC858-7DBD-4FBC-A897-40464BE20168}" srcOrd="0" destOrd="0" presId="urn:microsoft.com/office/officeart/2008/layout/VerticalAccentList"/>
    <dgm:cxn modelId="{1B8B7CB8-6630-4E7D-AA4C-75B087B6916C}" type="presParOf" srcId="{30AB3905-5881-453B-B4A7-4CBCFA2BBBF3}" destId="{ABBBB89A-125A-4F04-B2A4-F3D8105E8918}" srcOrd="10" destOrd="0" presId="urn:microsoft.com/office/officeart/2008/layout/VerticalAccentList"/>
    <dgm:cxn modelId="{256228E6-E629-4B30-93E2-77E16BF48AD4}" type="presParOf" srcId="{ABBBB89A-125A-4F04-B2A4-F3D8105E8918}" destId="{2356F238-DFF5-4DAA-9743-C9CFCAE65A03}" srcOrd="0" destOrd="0" presId="urn:microsoft.com/office/officeart/2008/layout/VerticalAccentList"/>
    <dgm:cxn modelId="{DD274BCF-C91E-4AFA-912C-2AC2DA3A271C}" type="presParOf" srcId="{ABBBB89A-125A-4F04-B2A4-F3D8105E8918}" destId="{6F218949-49E2-44C7-A3DE-1861D54B45E6}" srcOrd="1" destOrd="0" presId="urn:microsoft.com/office/officeart/2008/layout/VerticalAccentList"/>
    <dgm:cxn modelId="{A69984A8-4E3E-47D0-8D0A-1B52543BD670}" type="presParOf" srcId="{ABBBB89A-125A-4F04-B2A4-F3D8105E8918}" destId="{7188AF7D-F23F-4BBB-9C8D-D21DC9BEF03A}" srcOrd="2" destOrd="0" presId="urn:microsoft.com/office/officeart/2008/layout/VerticalAccentList"/>
    <dgm:cxn modelId="{3F2F9CF9-541A-41B9-AFFC-56BAB9DF0727}" type="presParOf" srcId="{ABBBB89A-125A-4F04-B2A4-F3D8105E8918}" destId="{256F39C5-A2E1-46F4-AD3A-A92B84EEBE18}" srcOrd="3" destOrd="0" presId="urn:microsoft.com/office/officeart/2008/layout/VerticalAccentList"/>
    <dgm:cxn modelId="{44E917CE-F43A-4F07-9758-E0915FCC31D9}" type="presParOf" srcId="{ABBBB89A-125A-4F04-B2A4-F3D8105E8918}" destId="{5E910BA8-BA4E-458A-88F9-CC36926C26CA}" srcOrd="4" destOrd="0" presId="urn:microsoft.com/office/officeart/2008/layout/VerticalAccentList"/>
    <dgm:cxn modelId="{C85656A4-B491-4349-90D5-7A27A4B500AA}" type="presParOf" srcId="{ABBBB89A-125A-4F04-B2A4-F3D8105E8918}" destId="{801689C2-082D-4D5B-BF43-D939355C9852}" srcOrd="5" destOrd="0" presId="urn:microsoft.com/office/officeart/2008/layout/VerticalAccentList"/>
    <dgm:cxn modelId="{4720F8A0-C4F0-4EE5-B55E-EE38EFD54109}" type="presParOf" srcId="{ABBBB89A-125A-4F04-B2A4-F3D8105E8918}" destId="{30B8176D-03B4-45D2-BE35-38FD37FDDE62}" srcOrd="6" destOrd="0" presId="urn:microsoft.com/office/officeart/2008/layout/VerticalAccentList"/>
    <dgm:cxn modelId="{8BC392E0-6E8F-4F98-9EF7-5CD2E01E2FA3}" type="presParOf" srcId="{30AB3905-5881-453B-B4A7-4CBCFA2BBBF3}" destId="{F5379FA3-C47C-4CFA-9CB2-86697C7B31DA}" srcOrd="11" destOrd="0" presId="urn:microsoft.com/office/officeart/2008/layout/VerticalAccentList"/>
    <dgm:cxn modelId="{1BC3CA45-EEDB-42E3-8F5A-7BE5BBB151BD}" type="presParOf" srcId="{30AB3905-5881-453B-B4A7-4CBCFA2BBBF3}" destId="{41988909-B06B-4A19-95CD-65B6111738D9}" srcOrd="12" destOrd="0" presId="urn:microsoft.com/office/officeart/2008/layout/VerticalAccentList"/>
    <dgm:cxn modelId="{5F5ECDCB-9DC1-447C-BC90-B9B797E4A3DF}" type="presParOf" srcId="{41988909-B06B-4A19-95CD-65B6111738D9}" destId="{10825CFC-A4EA-47BA-A439-A1B2D7F485BB}" srcOrd="0" destOrd="0" presId="urn:microsoft.com/office/officeart/2008/layout/VerticalAccentList"/>
    <dgm:cxn modelId="{3FF53AA4-C108-4578-AED8-2D9486825E08}" type="presParOf" srcId="{30AB3905-5881-453B-B4A7-4CBCFA2BBBF3}" destId="{88A79BC9-3F6A-4CE3-BA78-2EF633F3BC76}" srcOrd="13" destOrd="0" presId="urn:microsoft.com/office/officeart/2008/layout/VerticalAccentList"/>
    <dgm:cxn modelId="{9F63F76E-FD3D-44D9-901E-4E17CEEDA534}" type="presParOf" srcId="{88A79BC9-3F6A-4CE3-BA78-2EF633F3BC76}" destId="{7951AD40-C74A-49D3-BA75-DA40EA2AD0AA}" srcOrd="0" destOrd="0" presId="urn:microsoft.com/office/officeart/2008/layout/VerticalAccentList"/>
    <dgm:cxn modelId="{3E56AF77-9AA2-4B08-8CB1-D9CC904BBB07}" type="presParOf" srcId="{88A79BC9-3F6A-4CE3-BA78-2EF633F3BC76}" destId="{0461E789-B197-43D4-9C82-3C127D6E9677}" srcOrd="1" destOrd="0" presId="urn:microsoft.com/office/officeart/2008/layout/VerticalAccentList"/>
    <dgm:cxn modelId="{6501079C-C978-4C3D-87DB-063A76550A55}" type="presParOf" srcId="{88A79BC9-3F6A-4CE3-BA78-2EF633F3BC76}" destId="{AABEA742-86C7-4C88-95AE-05E476FCD7CE}" srcOrd="2" destOrd="0" presId="urn:microsoft.com/office/officeart/2008/layout/VerticalAccentList"/>
    <dgm:cxn modelId="{9EFF6028-CAC6-481F-8798-A65844C4707A}" type="presParOf" srcId="{88A79BC9-3F6A-4CE3-BA78-2EF633F3BC76}" destId="{D76F9004-E01D-46E1-92B5-9D599757A08A}" srcOrd="3" destOrd="0" presId="urn:microsoft.com/office/officeart/2008/layout/VerticalAccentList"/>
    <dgm:cxn modelId="{D0D50927-D8D1-42F1-9992-AE593B03A2B5}" type="presParOf" srcId="{88A79BC9-3F6A-4CE3-BA78-2EF633F3BC76}" destId="{2F2F301F-45A1-454C-B475-0871FEE02383}" srcOrd="4" destOrd="0" presId="urn:microsoft.com/office/officeart/2008/layout/VerticalAccentList"/>
    <dgm:cxn modelId="{B4362B1B-2490-42C9-8285-898B25F7D5B5}" type="presParOf" srcId="{88A79BC9-3F6A-4CE3-BA78-2EF633F3BC76}" destId="{29C4839A-75FE-472F-9806-C60D13558761}" srcOrd="5" destOrd="0" presId="urn:microsoft.com/office/officeart/2008/layout/VerticalAccentList"/>
    <dgm:cxn modelId="{1650C9A6-A36F-4544-A29C-B024E01810D6}" type="presParOf" srcId="{88A79BC9-3F6A-4CE3-BA78-2EF633F3BC76}" destId="{8E38B286-1026-46F4-A730-E04A4877260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D2B2AD-46D2-4661-9728-54A97E355A4D}" type="doc">
      <dgm:prSet loTypeId="urn:microsoft.com/office/officeart/2005/8/layout/pyramid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D44AC-7962-4F8E-82E6-3AEF0561D324}">
      <dgm:prSet phldrT="[Текст]" custT="1"/>
      <dgm:spPr/>
      <dgm:t>
        <a:bodyPr/>
        <a:lstStyle/>
        <a:p>
          <a:r>
            <a:rPr lang="ru-RU" sz="2000" smtClean="0">
              <a:solidFill>
                <a:srgbClr val="002060"/>
              </a:solidFill>
            </a:rPr>
            <a:t>Мытье рук только тогда, когда они сильно загрязнены</a:t>
          </a:r>
          <a:endParaRPr lang="ru-RU" sz="2000" dirty="0">
            <a:solidFill>
              <a:srgbClr val="002060"/>
            </a:solidFill>
          </a:endParaRPr>
        </a:p>
      </dgm:t>
    </dgm:pt>
    <dgm:pt modelId="{121F1629-A90C-42F8-81E0-DE1022785855}" type="parTrans" cxnId="{1DB259AC-24ED-4EB9-8D37-432837B25E94}">
      <dgm:prSet/>
      <dgm:spPr/>
      <dgm:t>
        <a:bodyPr/>
        <a:lstStyle/>
        <a:p>
          <a:endParaRPr lang="ru-RU"/>
        </a:p>
      </dgm:t>
    </dgm:pt>
    <dgm:pt modelId="{FB56CCE4-F99F-4F4D-BFB0-9B8ABB06FCA2}" type="sibTrans" cxnId="{1DB259AC-24ED-4EB9-8D37-432837B25E94}">
      <dgm:prSet/>
      <dgm:spPr/>
      <dgm:t>
        <a:bodyPr/>
        <a:lstStyle/>
        <a:p>
          <a:endParaRPr lang="ru-RU"/>
        </a:p>
      </dgm:t>
    </dgm:pt>
    <dgm:pt modelId="{091B8F99-B704-47C8-BE5E-0D824B13CA2E}">
      <dgm:prSet phldrT="[Текст]" custT="1"/>
      <dgm:spPr/>
      <dgm:t>
        <a:bodyPr/>
        <a:lstStyle/>
        <a:p>
          <a:r>
            <a:rPr lang="ru-RU" sz="2000" smtClean="0">
              <a:solidFill>
                <a:srgbClr val="002060"/>
              </a:solidFill>
            </a:rPr>
            <a:t>Использование теплой (не горячей) воды.</a:t>
          </a:r>
          <a:endParaRPr lang="ru-RU" sz="2000" dirty="0">
            <a:solidFill>
              <a:srgbClr val="002060"/>
            </a:solidFill>
          </a:endParaRPr>
        </a:p>
      </dgm:t>
    </dgm:pt>
    <dgm:pt modelId="{DED8693C-104D-4399-B3E7-269313DBC585}" type="parTrans" cxnId="{AE5D3E58-E127-47C5-8645-611A3E151840}">
      <dgm:prSet/>
      <dgm:spPr/>
      <dgm:t>
        <a:bodyPr/>
        <a:lstStyle/>
        <a:p>
          <a:endParaRPr lang="ru-RU"/>
        </a:p>
      </dgm:t>
    </dgm:pt>
    <dgm:pt modelId="{082608FB-7CC4-4D49-B779-A4787E6528E8}" type="sibTrans" cxnId="{AE5D3E58-E127-47C5-8645-611A3E151840}">
      <dgm:prSet/>
      <dgm:spPr/>
      <dgm:t>
        <a:bodyPr/>
        <a:lstStyle/>
        <a:p>
          <a:endParaRPr lang="ru-RU"/>
        </a:p>
      </dgm:t>
    </dgm:pt>
    <dgm:pt modelId="{B9FE411E-90D8-448B-A92A-500B9B331C6B}">
      <dgm:prSet phldrT="[Текст]" custT="1"/>
      <dgm:spPr/>
      <dgm:t>
        <a:bodyPr/>
        <a:lstStyle/>
        <a:p>
          <a:r>
            <a:rPr lang="ru-RU" sz="2000" smtClean="0">
              <a:solidFill>
                <a:srgbClr val="002060"/>
              </a:solidFill>
            </a:rPr>
            <a:t>Использование смягчающих кремов</a:t>
          </a:r>
          <a:endParaRPr lang="ru-RU" sz="2000" dirty="0">
            <a:solidFill>
              <a:srgbClr val="002060"/>
            </a:solidFill>
          </a:endParaRPr>
        </a:p>
      </dgm:t>
    </dgm:pt>
    <dgm:pt modelId="{1C5D23CF-A327-4819-970A-C1E2318C9858}" type="parTrans" cxnId="{FFAED330-D439-4B70-A167-CAB96E17213D}">
      <dgm:prSet/>
      <dgm:spPr/>
      <dgm:t>
        <a:bodyPr/>
        <a:lstStyle/>
        <a:p>
          <a:endParaRPr lang="ru-RU"/>
        </a:p>
      </dgm:t>
    </dgm:pt>
    <dgm:pt modelId="{BB57BEC6-1FB5-47E1-A208-BDE222F7DB56}" type="sibTrans" cxnId="{FFAED330-D439-4B70-A167-CAB96E17213D}">
      <dgm:prSet/>
      <dgm:spPr/>
      <dgm:t>
        <a:bodyPr/>
        <a:lstStyle/>
        <a:p>
          <a:endParaRPr lang="ru-RU"/>
        </a:p>
      </dgm:t>
    </dgm:pt>
    <dgm:pt modelId="{B3A6060A-50EE-4CBA-AC39-0650A5284294}">
      <dgm:prSet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Тщательно ополаскивать руки  и высушивать после мытья</a:t>
          </a:r>
          <a:endParaRPr lang="ru-RU" sz="2000" dirty="0">
            <a:solidFill>
              <a:srgbClr val="002060"/>
            </a:solidFill>
          </a:endParaRPr>
        </a:p>
      </dgm:t>
    </dgm:pt>
    <dgm:pt modelId="{C145149B-C6FD-4E59-9808-C26F3ECE2C55}" type="parTrans" cxnId="{243C9532-C367-4ED0-914D-794AEA79341A}">
      <dgm:prSet/>
      <dgm:spPr/>
      <dgm:t>
        <a:bodyPr/>
        <a:lstStyle/>
        <a:p>
          <a:endParaRPr lang="ru-RU"/>
        </a:p>
      </dgm:t>
    </dgm:pt>
    <dgm:pt modelId="{0DC87D4B-8F7C-442F-9EB7-9064020D4367}" type="sibTrans" cxnId="{243C9532-C367-4ED0-914D-794AEA79341A}">
      <dgm:prSet/>
      <dgm:spPr/>
      <dgm:t>
        <a:bodyPr/>
        <a:lstStyle/>
        <a:p>
          <a:endParaRPr lang="ru-RU"/>
        </a:p>
      </dgm:t>
    </dgm:pt>
    <dgm:pt modelId="{E4F5BEED-6287-4F45-99FC-7541884B9DCE}">
      <dgm:prSet custT="1"/>
      <dgm:spPr/>
      <dgm:t>
        <a:bodyPr/>
        <a:lstStyle/>
        <a:p>
          <a:r>
            <a:rPr lang="ru-RU" sz="2000" smtClean="0">
              <a:solidFill>
                <a:srgbClr val="002060"/>
              </a:solidFill>
            </a:rPr>
            <a:t>Использование синтетического моющего средства с  </a:t>
          </a:r>
          <a:r>
            <a:rPr lang="en-US" sz="2000" smtClean="0">
              <a:solidFill>
                <a:srgbClr val="002060"/>
              </a:solidFill>
            </a:rPr>
            <a:t>pH</a:t>
          </a:r>
          <a:r>
            <a:rPr lang="ru-RU" sz="2000" smtClean="0">
              <a:solidFill>
                <a:srgbClr val="002060"/>
              </a:solidFill>
            </a:rPr>
            <a:t> близкой к уровню здоровой кожи (5,5)</a:t>
          </a:r>
          <a:endParaRPr lang="ru-RU" sz="2000" dirty="0">
            <a:solidFill>
              <a:srgbClr val="002060"/>
            </a:solidFill>
          </a:endParaRPr>
        </a:p>
      </dgm:t>
    </dgm:pt>
    <dgm:pt modelId="{7339FDB3-C8D7-416D-A675-1CDFE49ED2FD}" type="sibTrans" cxnId="{A7E613CF-D25C-4DAA-A543-26FA43D1235C}">
      <dgm:prSet/>
      <dgm:spPr/>
      <dgm:t>
        <a:bodyPr/>
        <a:lstStyle/>
        <a:p>
          <a:endParaRPr lang="ru-RU"/>
        </a:p>
      </dgm:t>
    </dgm:pt>
    <dgm:pt modelId="{3EB93242-262F-47C9-AC84-41EAD2611B8B}" type="parTrans" cxnId="{A7E613CF-D25C-4DAA-A543-26FA43D1235C}">
      <dgm:prSet/>
      <dgm:spPr/>
      <dgm:t>
        <a:bodyPr/>
        <a:lstStyle/>
        <a:p>
          <a:endParaRPr lang="ru-RU"/>
        </a:p>
      </dgm:t>
    </dgm:pt>
    <dgm:pt modelId="{84556982-EDDB-4070-BEC2-E2A751674286}" type="pres">
      <dgm:prSet presAssocID="{EFD2B2AD-46D2-4661-9728-54A97E355A4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4D98C84B-66FA-42E2-B726-D24F425BF7F3}" type="pres">
      <dgm:prSet presAssocID="{EFD2B2AD-46D2-4661-9728-54A97E355A4D}" presName="pyramid" presStyleLbl="node1" presStyleIdx="0" presStyleCnt="1"/>
      <dgm:spPr/>
    </dgm:pt>
    <dgm:pt modelId="{D5E9C038-D808-4748-8234-D81F2A0EF692}" type="pres">
      <dgm:prSet presAssocID="{EFD2B2AD-46D2-4661-9728-54A97E355A4D}" presName="theList" presStyleCnt="0"/>
      <dgm:spPr/>
    </dgm:pt>
    <dgm:pt modelId="{14AA41F3-9985-4DD1-A0FA-AEA933E1AC17}" type="pres">
      <dgm:prSet presAssocID="{302D44AC-7962-4F8E-82E6-3AEF0561D324}" presName="aNode" presStyleLbl="fgAcc1" presStyleIdx="0" presStyleCnt="5" custScaleX="333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F9F30-0346-49E4-A6E2-DA9B613E2B2A}" type="pres">
      <dgm:prSet presAssocID="{302D44AC-7962-4F8E-82E6-3AEF0561D324}" presName="aSpace" presStyleCnt="0"/>
      <dgm:spPr/>
    </dgm:pt>
    <dgm:pt modelId="{03D64317-C4E5-4CD1-AB2C-8A603D77B640}" type="pres">
      <dgm:prSet presAssocID="{091B8F99-B704-47C8-BE5E-0D824B13CA2E}" presName="aNode" presStyleLbl="fgAcc1" presStyleIdx="1" presStyleCnt="5" custScaleX="331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C32AD1-E1E6-4CE1-91C5-4110C1B6BCBC}" type="pres">
      <dgm:prSet presAssocID="{091B8F99-B704-47C8-BE5E-0D824B13CA2E}" presName="aSpace" presStyleCnt="0"/>
      <dgm:spPr/>
    </dgm:pt>
    <dgm:pt modelId="{1F55DCD1-C645-4E0B-812C-C4E658C02442}" type="pres">
      <dgm:prSet presAssocID="{E4F5BEED-6287-4F45-99FC-7541884B9DCE}" presName="aNode" presStyleLbl="fgAcc1" presStyleIdx="2" presStyleCnt="5" custScaleX="33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0481E4-0B68-4FCA-BF64-79CE337AFA42}" type="pres">
      <dgm:prSet presAssocID="{E4F5BEED-6287-4F45-99FC-7541884B9DCE}" presName="aSpace" presStyleCnt="0"/>
      <dgm:spPr/>
    </dgm:pt>
    <dgm:pt modelId="{17414AED-35C6-433D-83C3-1EE62699C9EA}" type="pres">
      <dgm:prSet presAssocID="{B3A6060A-50EE-4CBA-AC39-0650A5284294}" presName="aNode" presStyleLbl="fgAcc1" presStyleIdx="3" presStyleCnt="5" custScaleX="333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CD3AB-7A62-4D88-AC94-227C57B09076}" type="pres">
      <dgm:prSet presAssocID="{B3A6060A-50EE-4CBA-AC39-0650A5284294}" presName="aSpace" presStyleCnt="0"/>
      <dgm:spPr/>
    </dgm:pt>
    <dgm:pt modelId="{219E868B-1DD6-4DC8-B7C5-1E116F5EFC72}" type="pres">
      <dgm:prSet presAssocID="{B9FE411E-90D8-448B-A92A-500B9B331C6B}" presName="aNode" presStyleLbl="fgAcc1" presStyleIdx="4" presStyleCnt="5" custScaleX="332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B1BF73-9697-44EC-BBA9-1FB2BBAFCCA7}" type="pres">
      <dgm:prSet presAssocID="{B9FE411E-90D8-448B-A92A-500B9B331C6B}" presName="aSpace" presStyleCnt="0"/>
      <dgm:spPr/>
    </dgm:pt>
  </dgm:ptLst>
  <dgm:cxnLst>
    <dgm:cxn modelId="{1DB259AC-24ED-4EB9-8D37-432837B25E94}" srcId="{EFD2B2AD-46D2-4661-9728-54A97E355A4D}" destId="{302D44AC-7962-4F8E-82E6-3AEF0561D324}" srcOrd="0" destOrd="0" parTransId="{121F1629-A90C-42F8-81E0-DE1022785855}" sibTransId="{FB56CCE4-F99F-4F4D-BFB0-9B8ABB06FCA2}"/>
    <dgm:cxn modelId="{FFAED330-D439-4B70-A167-CAB96E17213D}" srcId="{EFD2B2AD-46D2-4661-9728-54A97E355A4D}" destId="{B9FE411E-90D8-448B-A92A-500B9B331C6B}" srcOrd="4" destOrd="0" parTransId="{1C5D23CF-A327-4819-970A-C1E2318C9858}" sibTransId="{BB57BEC6-1FB5-47E1-A208-BDE222F7DB56}"/>
    <dgm:cxn modelId="{243C9532-C367-4ED0-914D-794AEA79341A}" srcId="{EFD2B2AD-46D2-4661-9728-54A97E355A4D}" destId="{B3A6060A-50EE-4CBA-AC39-0650A5284294}" srcOrd="3" destOrd="0" parTransId="{C145149B-C6FD-4E59-9808-C26F3ECE2C55}" sibTransId="{0DC87D4B-8F7C-442F-9EB7-9064020D4367}"/>
    <dgm:cxn modelId="{A7E613CF-D25C-4DAA-A543-26FA43D1235C}" srcId="{EFD2B2AD-46D2-4661-9728-54A97E355A4D}" destId="{E4F5BEED-6287-4F45-99FC-7541884B9DCE}" srcOrd="2" destOrd="0" parTransId="{3EB93242-262F-47C9-AC84-41EAD2611B8B}" sibTransId="{7339FDB3-C8D7-416D-A675-1CDFE49ED2FD}"/>
    <dgm:cxn modelId="{53E7B2ED-7264-44A9-8286-532BBD1214B8}" type="presOf" srcId="{E4F5BEED-6287-4F45-99FC-7541884B9DCE}" destId="{1F55DCD1-C645-4E0B-812C-C4E658C02442}" srcOrd="0" destOrd="0" presId="urn:microsoft.com/office/officeart/2005/8/layout/pyramid2"/>
    <dgm:cxn modelId="{424E5E1F-98A4-40B9-A343-78543E29A4A4}" type="presOf" srcId="{B3A6060A-50EE-4CBA-AC39-0650A5284294}" destId="{17414AED-35C6-433D-83C3-1EE62699C9EA}" srcOrd="0" destOrd="0" presId="urn:microsoft.com/office/officeart/2005/8/layout/pyramid2"/>
    <dgm:cxn modelId="{2F0381A4-93B1-4BAC-9485-CD681993A789}" type="presOf" srcId="{EFD2B2AD-46D2-4661-9728-54A97E355A4D}" destId="{84556982-EDDB-4070-BEC2-E2A751674286}" srcOrd="0" destOrd="0" presId="urn:microsoft.com/office/officeart/2005/8/layout/pyramid2"/>
    <dgm:cxn modelId="{AE5D3E58-E127-47C5-8645-611A3E151840}" srcId="{EFD2B2AD-46D2-4661-9728-54A97E355A4D}" destId="{091B8F99-B704-47C8-BE5E-0D824B13CA2E}" srcOrd="1" destOrd="0" parTransId="{DED8693C-104D-4399-B3E7-269313DBC585}" sibTransId="{082608FB-7CC4-4D49-B779-A4787E6528E8}"/>
    <dgm:cxn modelId="{1F9D427F-4CA4-4B02-AEE6-8BBC3E6AA91A}" type="presOf" srcId="{302D44AC-7962-4F8E-82E6-3AEF0561D324}" destId="{14AA41F3-9985-4DD1-A0FA-AEA933E1AC17}" srcOrd="0" destOrd="0" presId="urn:microsoft.com/office/officeart/2005/8/layout/pyramid2"/>
    <dgm:cxn modelId="{30F54059-7E32-4C98-9C32-DAB68CB6B3EE}" type="presOf" srcId="{B9FE411E-90D8-448B-A92A-500B9B331C6B}" destId="{219E868B-1DD6-4DC8-B7C5-1E116F5EFC72}" srcOrd="0" destOrd="0" presId="urn:microsoft.com/office/officeart/2005/8/layout/pyramid2"/>
    <dgm:cxn modelId="{CECBDD9F-28AF-46C9-8915-A26D1B91847C}" type="presOf" srcId="{091B8F99-B704-47C8-BE5E-0D824B13CA2E}" destId="{03D64317-C4E5-4CD1-AB2C-8A603D77B640}" srcOrd="0" destOrd="0" presId="urn:microsoft.com/office/officeart/2005/8/layout/pyramid2"/>
    <dgm:cxn modelId="{3EBEDE09-A3B8-49D8-A74B-F301506D48D0}" type="presParOf" srcId="{84556982-EDDB-4070-BEC2-E2A751674286}" destId="{4D98C84B-66FA-42E2-B726-D24F425BF7F3}" srcOrd="0" destOrd="0" presId="urn:microsoft.com/office/officeart/2005/8/layout/pyramid2"/>
    <dgm:cxn modelId="{99E796FD-13B1-4388-A3B2-2180503651AE}" type="presParOf" srcId="{84556982-EDDB-4070-BEC2-E2A751674286}" destId="{D5E9C038-D808-4748-8234-D81F2A0EF692}" srcOrd="1" destOrd="0" presId="urn:microsoft.com/office/officeart/2005/8/layout/pyramid2"/>
    <dgm:cxn modelId="{75E1B246-6462-4A71-81BB-057DF7AD2C11}" type="presParOf" srcId="{D5E9C038-D808-4748-8234-D81F2A0EF692}" destId="{14AA41F3-9985-4DD1-A0FA-AEA933E1AC17}" srcOrd="0" destOrd="0" presId="urn:microsoft.com/office/officeart/2005/8/layout/pyramid2"/>
    <dgm:cxn modelId="{AFED3416-D0FB-4072-9081-6663C9A567C1}" type="presParOf" srcId="{D5E9C038-D808-4748-8234-D81F2A0EF692}" destId="{118F9F30-0346-49E4-A6E2-DA9B613E2B2A}" srcOrd="1" destOrd="0" presId="urn:microsoft.com/office/officeart/2005/8/layout/pyramid2"/>
    <dgm:cxn modelId="{131526C3-0E76-492B-9A0D-E440E49F42F4}" type="presParOf" srcId="{D5E9C038-D808-4748-8234-D81F2A0EF692}" destId="{03D64317-C4E5-4CD1-AB2C-8A603D77B640}" srcOrd="2" destOrd="0" presId="urn:microsoft.com/office/officeart/2005/8/layout/pyramid2"/>
    <dgm:cxn modelId="{D5566022-74D9-4129-8D61-A9D9B1642EE7}" type="presParOf" srcId="{D5E9C038-D808-4748-8234-D81F2A0EF692}" destId="{0DC32AD1-E1E6-4CE1-91C5-4110C1B6BCBC}" srcOrd="3" destOrd="0" presId="urn:microsoft.com/office/officeart/2005/8/layout/pyramid2"/>
    <dgm:cxn modelId="{BAA81C04-2FBF-4AD2-890C-36C3357A51F3}" type="presParOf" srcId="{D5E9C038-D808-4748-8234-D81F2A0EF692}" destId="{1F55DCD1-C645-4E0B-812C-C4E658C02442}" srcOrd="4" destOrd="0" presId="urn:microsoft.com/office/officeart/2005/8/layout/pyramid2"/>
    <dgm:cxn modelId="{8635C8FF-E2C6-4C2B-AF9C-10738F94C593}" type="presParOf" srcId="{D5E9C038-D808-4748-8234-D81F2A0EF692}" destId="{A00481E4-0B68-4FCA-BF64-79CE337AFA42}" srcOrd="5" destOrd="0" presId="urn:microsoft.com/office/officeart/2005/8/layout/pyramid2"/>
    <dgm:cxn modelId="{EB0AFCA1-6CCF-4CD6-B361-8A42BD9BA65C}" type="presParOf" srcId="{D5E9C038-D808-4748-8234-D81F2A0EF692}" destId="{17414AED-35C6-433D-83C3-1EE62699C9EA}" srcOrd="6" destOrd="0" presId="urn:microsoft.com/office/officeart/2005/8/layout/pyramid2"/>
    <dgm:cxn modelId="{E2F150AE-4DE2-4380-93C5-593D261D6D59}" type="presParOf" srcId="{D5E9C038-D808-4748-8234-D81F2A0EF692}" destId="{488CD3AB-7A62-4D88-AC94-227C57B09076}" srcOrd="7" destOrd="0" presId="urn:microsoft.com/office/officeart/2005/8/layout/pyramid2"/>
    <dgm:cxn modelId="{E1FEBDFC-49AE-4462-9368-5472ACF57463}" type="presParOf" srcId="{D5E9C038-D808-4748-8234-D81F2A0EF692}" destId="{219E868B-1DD6-4DC8-B7C5-1E116F5EFC72}" srcOrd="8" destOrd="0" presId="urn:microsoft.com/office/officeart/2005/8/layout/pyramid2"/>
    <dgm:cxn modelId="{62094BA6-100D-4056-BA17-CA4213711E3F}" type="presParOf" srcId="{D5E9C038-D808-4748-8234-D81F2A0EF692}" destId="{9DB1BF73-9697-44EC-BBA9-1FB2BBAFCCA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D2B2AD-46D2-4661-9728-54A97E355A4D}" type="doc">
      <dgm:prSet loTypeId="urn:microsoft.com/office/officeart/2005/8/layout/lProcess3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D44AC-7962-4F8E-82E6-3AEF0561D324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</a:rPr>
            <a:t>Эффективность</a:t>
          </a:r>
          <a:endParaRPr lang="ru-RU" sz="1500" b="1" dirty="0">
            <a:solidFill>
              <a:srgbClr val="002060"/>
            </a:solidFill>
          </a:endParaRPr>
        </a:p>
      </dgm:t>
    </dgm:pt>
    <dgm:pt modelId="{121F1629-A90C-42F8-81E0-DE1022785855}" type="parTrans" cxnId="{1DB259AC-24ED-4EB9-8D37-432837B25E94}">
      <dgm:prSet/>
      <dgm:spPr/>
      <dgm:t>
        <a:bodyPr/>
        <a:lstStyle/>
        <a:p>
          <a:endParaRPr lang="ru-RU"/>
        </a:p>
      </dgm:t>
    </dgm:pt>
    <dgm:pt modelId="{FB56CCE4-F99F-4F4D-BFB0-9B8ABB06FCA2}" type="sibTrans" cxnId="{1DB259AC-24ED-4EB9-8D37-432837B25E94}">
      <dgm:prSet/>
      <dgm:spPr/>
      <dgm:t>
        <a:bodyPr/>
        <a:lstStyle/>
        <a:p>
          <a:endParaRPr lang="ru-RU"/>
        </a:p>
      </dgm:t>
    </dgm:pt>
    <dgm:pt modelId="{091B8F99-B704-47C8-BE5E-0D824B13CA2E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Выбор эффективной   и качественной линейки с учетом области применения, требований законодательства и индивидуальной переносимости</a:t>
          </a:r>
          <a:endParaRPr lang="ru-RU" dirty="0">
            <a:solidFill>
              <a:srgbClr val="002060"/>
            </a:solidFill>
          </a:endParaRPr>
        </a:p>
      </dgm:t>
    </dgm:pt>
    <dgm:pt modelId="{DED8693C-104D-4399-B3E7-269313DBC585}" type="parTrans" cxnId="{AE5D3E58-E127-47C5-8645-611A3E151840}">
      <dgm:prSet/>
      <dgm:spPr/>
      <dgm:t>
        <a:bodyPr/>
        <a:lstStyle/>
        <a:p>
          <a:endParaRPr lang="ru-RU"/>
        </a:p>
      </dgm:t>
    </dgm:pt>
    <dgm:pt modelId="{082608FB-7CC4-4D49-B779-A4787E6528E8}" type="sibTrans" cxnId="{AE5D3E58-E127-47C5-8645-611A3E151840}">
      <dgm:prSet/>
      <dgm:spPr/>
      <dgm:t>
        <a:bodyPr/>
        <a:lstStyle/>
        <a:p>
          <a:endParaRPr lang="ru-RU"/>
        </a:p>
      </dgm:t>
    </dgm:pt>
    <dgm:pt modelId="{3554AD94-944C-4AA3-BC73-34ADE2C84C44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</a:rPr>
            <a:t>Достаточность</a:t>
          </a:r>
          <a:r>
            <a:rPr lang="ru-RU" sz="1500" dirty="0" smtClean="0">
              <a:solidFill>
                <a:srgbClr val="002060"/>
              </a:solidFill>
            </a:rPr>
            <a:t> </a:t>
          </a:r>
          <a:endParaRPr lang="ru-RU" sz="1500" dirty="0">
            <a:solidFill>
              <a:srgbClr val="002060"/>
            </a:solidFill>
          </a:endParaRPr>
        </a:p>
      </dgm:t>
    </dgm:pt>
    <dgm:pt modelId="{9CE5037B-B2FE-45C2-ADF5-7D2FDF8AEF97}" type="parTrans" cxnId="{F31E6495-B096-42BA-9FF7-7C8E507E899B}">
      <dgm:prSet/>
      <dgm:spPr/>
      <dgm:t>
        <a:bodyPr/>
        <a:lstStyle/>
        <a:p>
          <a:endParaRPr lang="ru-RU"/>
        </a:p>
      </dgm:t>
    </dgm:pt>
    <dgm:pt modelId="{FC15776E-ED31-4AB3-86FE-C9D8CF97FACC}" type="sibTrans" cxnId="{F31E6495-B096-42BA-9FF7-7C8E507E899B}">
      <dgm:prSet/>
      <dgm:spPr/>
      <dgm:t>
        <a:bodyPr/>
        <a:lstStyle/>
        <a:p>
          <a:endParaRPr lang="ru-RU"/>
        </a:p>
      </dgm:t>
    </dgm:pt>
    <dgm:pt modelId="{057C4645-51FD-41E0-AAF2-A8D99EF7FDB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Расчет потребности исходя из намеченного уровня приверженности медперсонала, пациентов, посетителей</a:t>
          </a:r>
          <a:endParaRPr lang="ru-RU" dirty="0">
            <a:solidFill>
              <a:srgbClr val="002060"/>
            </a:solidFill>
          </a:endParaRPr>
        </a:p>
      </dgm:t>
    </dgm:pt>
    <dgm:pt modelId="{EEE078E3-4BA1-46BB-836C-71C7F27A5A39}" type="parTrans" cxnId="{5E88E76F-D7B5-48F8-A1ED-ADB8D9B48727}">
      <dgm:prSet/>
      <dgm:spPr/>
      <dgm:t>
        <a:bodyPr/>
        <a:lstStyle/>
        <a:p>
          <a:endParaRPr lang="ru-RU"/>
        </a:p>
      </dgm:t>
    </dgm:pt>
    <dgm:pt modelId="{2A08A1B0-148A-4CCC-920B-C91B73AC55E8}" type="sibTrans" cxnId="{5E88E76F-D7B5-48F8-A1ED-ADB8D9B48727}">
      <dgm:prSet/>
      <dgm:spPr/>
      <dgm:t>
        <a:bodyPr/>
        <a:lstStyle/>
        <a:p>
          <a:endParaRPr lang="ru-RU"/>
        </a:p>
      </dgm:t>
    </dgm:pt>
    <dgm:pt modelId="{C8ACCFA3-16E4-4EA4-B7BB-B1E75087B4E3}">
      <dgm:prSet phldrT="[Текст]" custT="1"/>
      <dgm:spPr/>
      <dgm:t>
        <a:bodyPr/>
        <a:lstStyle/>
        <a:p>
          <a:r>
            <a:rPr lang="ru-RU" sz="1500" b="1" dirty="0" smtClean="0">
              <a:solidFill>
                <a:srgbClr val="002060"/>
              </a:solidFill>
            </a:rPr>
            <a:t>Доступность</a:t>
          </a:r>
          <a:endParaRPr lang="ru-RU" sz="1500" b="1" dirty="0">
            <a:solidFill>
              <a:srgbClr val="002060"/>
            </a:solidFill>
          </a:endParaRPr>
        </a:p>
      </dgm:t>
    </dgm:pt>
    <dgm:pt modelId="{6AA7C4DC-AF06-4848-90F0-4251595F4E05}" type="parTrans" cxnId="{DEA949D5-A77F-4BC2-B11E-9F5CA0CD9B79}">
      <dgm:prSet/>
      <dgm:spPr/>
      <dgm:t>
        <a:bodyPr/>
        <a:lstStyle/>
        <a:p>
          <a:endParaRPr lang="ru-RU"/>
        </a:p>
      </dgm:t>
    </dgm:pt>
    <dgm:pt modelId="{7C9F808B-D840-4941-8A07-0AEFEFF577B9}" type="sibTrans" cxnId="{DEA949D5-A77F-4BC2-B11E-9F5CA0CD9B79}">
      <dgm:prSet/>
      <dgm:spPr/>
      <dgm:t>
        <a:bodyPr/>
        <a:lstStyle/>
        <a:p>
          <a:endParaRPr lang="ru-RU"/>
        </a:p>
      </dgm:t>
    </dgm:pt>
    <dgm:pt modelId="{B9FE411E-90D8-448B-A92A-500B9B331C6B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</a:rPr>
            <a:t>Во всех местах оказания медпомощи, местах общего пользования, при входе в палатные отделения, у постели пациента, туалеты, буфеты, столовые</a:t>
          </a:r>
          <a:endParaRPr lang="ru-RU" dirty="0">
            <a:solidFill>
              <a:srgbClr val="002060"/>
            </a:solidFill>
          </a:endParaRPr>
        </a:p>
      </dgm:t>
    </dgm:pt>
    <dgm:pt modelId="{1C5D23CF-A327-4819-970A-C1E2318C9858}" type="parTrans" cxnId="{FFAED330-D439-4B70-A167-CAB96E17213D}">
      <dgm:prSet/>
      <dgm:spPr/>
      <dgm:t>
        <a:bodyPr/>
        <a:lstStyle/>
        <a:p>
          <a:endParaRPr lang="ru-RU"/>
        </a:p>
      </dgm:t>
    </dgm:pt>
    <dgm:pt modelId="{BB57BEC6-1FB5-47E1-A208-BDE222F7DB56}" type="sibTrans" cxnId="{FFAED330-D439-4B70-A167-CAB96E17213D}">
      <dgm:prSet/>
      <dgm:spPr/>
      <dgm:t>
        <a:bodyPr/>
        <a:lstStyle/>
        <a:p>
          <a:endParaRPr lang="ru-RU"/>
        </a:p>
      </dgm:t>
    </dgm:pt>
    <dgm:pt modelId="{1B2C3955-AECF-4339-8475-5F9A94398E33}" type="pres">
      <dgm:prSet presAssocID="{EFD2B2AD-46D2-4661-9728-54A97E355A4D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435590B-0F48-458B-896F-4E299F90561B}" type="pres">
      <dgm:prSet presAssocID="{302D44AC-7962-4F8E-82E6-3AEF0561D324}" presName="horFlow" presStyleCnt="0"/>
      <dgm:spPr/>
    </dgm:pt>
    <dgm:pt modelId="{892F29B9-BEC2-48F4-BF55-7C1BE4756A64}" type="pres">
      <dgm:prSet presAssocID="{302D44AC-7962-4F8E-82E6-3AEF0561D324}" presName="bigChev" presStyleLbl="node1" presStyleIdx="0" presStyleCnt="3" custScaleX="110875"/>
      <dgm:spPr/>
      <dgm:t>
        <a:bodyPr/>
        <a:lstStyle/>
        <a:p>
          <a:endParaRPr lang="ru-RU"/>
        </a:p>
      </dgm:t>
    </dgm:pt>
    <dgm:pt modelId="{F9874EA5-9379-46E0-8608-633B5996A29A}" type="pres">
      <dgm:prSet presAssocID="{DED8693C-104D-4399-B3E7-269313DBC585}" presName="parTrans" presStyleCnt="0"/>
      <dgm:spPr/>
    </dgm:pt>
    <dgm:pt modelId="{C2BAAD7D-5474-4114-9C79-67724330ECC3}" type="pres">
      <dgm:prSet presAssocID="{091B8F99-B704-47C8-BE5E-0D824B13CA2E}" presName="node" presStyleLbl="alignAccFollowNode1" presStyleIdx="0" presStyleCnt="3" custScaleX="444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38F12A-8629-41C5-A489-B8896A32C68F}" type="pres">
      <dgm:prSet presAssocID="{302D44AC-7962-4F8E-82E6-3AEF0561D324}" presName="vSp" presStyleCnt="0"/>
      <dgm:spPr/>
    </dgm:pt>
    <dgm:pt modelId="{380CA8F9-6E81-41EC-AB83-0E057F0B5FDC}" type="pres">
      <dgm:prSet presAssocID="{3554AD94-944C-4AA3-BC73-34ADE2C84C44}" presName="horFlow" presStyleCnt="0"/>
      <dgm:spPr/>
    </dgm:pt>
    <dgm:pt modelId="{ED038F0F-2848-4D1F-BCB5-29610D51D4C1}" type="pres">
      <dgm:prSet presAssocID="{3554AD94-944C-4AA3-BC73-34ADE2C84C44}" presName="bigChev" presStyleLbl="node1" presStyleIdx="1" presStyleCnt="3" custScaleX="110487"/>
      <dgm:spPr/>
      <dgm:t>
        <a:bodyPr/>
        <a:lstStyle/>
        <a:p>
          <a:endParaRPr lang="ru-RU"/>
        </a:p>
      </dgm:t>
    </dgm:pt>
    <dgm:pt modelId="{302E12CF-61AF-47A5-B5A5-3BA2DF96A6D9}" type="pres">
      <dgm:prSet presAssocID="{EEE078E3-4BA1-46BB-836C-71C7F27A5A39}" presName="parTrans" presStyleCnt="0"/>
      <dgm:spPr/>
    </dgm:pt>
    <dgm:pt modelId="{2CB741CA-936E-46A3-B961-D7F8F0182D71}" type="pres">
      <dgm:prSet presAssocID="{057C4645-51FD-41E0-AAF2-A8D99EF7FDBB}" presName="node" presStyleLbl="alignAccFollowNode1" presStyleIdx="1" presStyleCnt="3" custScaleX="439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653D02-A605-4A1E-89C3-5458665D6BD1}" type="pres">
      <dgm:prSet presAssocID="{3554AD94-944C-4AA3-BC73-34ADE2C84C44}" presName="vSp" presStyleCnt="0"/>
      <dgm:spPr/>
    </dgm:pt>
    <dgm:pt modelId="{CFB8BE32-7C0C-4F80-ABDE-48AC4381E450}" type="pres">
      <dgm:prSet presAssocID="{C8ACCFA3-16E4-4EA4-B7BB-B1E75087B4E3}" presName="horFlow" presStyleCnt="0"/>
      <dgm:spPr/>
    </dgm:pt>
    <dgm:pt modelId="{FE85F221-02EF-4177-8D11-9C5B32C324E4}" type="pres">
      <dgm:prSet presAssocID="{C8ACCFA3-16E4-4EA4-B7BB-B1E75087B4E3}" presName="bigChev" presStyleLbl="node1" presStyleIdx="2" presStyleCnt="3" custScaleX="114523"/>
      <dgm:spPr/>
      <dgm:t>
        <a:bodyPr/>
        <a:lstStyle/>
        <a:p>
          <a:endParaRPr lang="ru-RU"/>
        </a:p>
      </dgm:t>
    </dgm:pt>
    <dgm:pt modelId="{9276AA80-1F3E-41EA-9B88-1B5D6AF84135}" type="pres">
      <dgm:prSet presAssocID="{1C5D23CF-A327-4819-970A-C1E2318C9858}" presName="parTrans" presStyleCnt="0"/>
      <dgm:spPr/>
    </dgm:pt>
    <dgm:pt modelId="{9D579ABF-2179-4F47-84A7-C78AD86D05DA}" type="pres">
      <dgm:prSet presAssocID="{B9FE411E-90D8-448B-A92A-500B9B331C6B}" presName="node" presStyleLbl="alignAccFollowNode1" presStyleIdx="2" presStyleCnt="3" custScaleX="445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88E76F-D7B5-48F8-A1ED-ADB8D9B48727}" srcId="{3554AD94-944C-4AA3-BC73-34ADE2C84C44}" destId="{057C4645-51FD-41E0-AAF2-A8D99EF7FDBB}" srcOrd="0" destOrd="0" parTransId="{EEE078E3-4BA1-46BB-836C-71C7F27A5A39}" sibTransId="{2A08A1B0-148A-4CCC-920B-C91B73AC55E8}"/>
    <dgm:cxn modelId="{1DB259AC-24ED-4EB9-8D37-432837B25E94}" srcId="{EFD2B2AD-46D2-4661-9728-54A97E355A4D}" destId="{302D44AC-7962-4F8E-82E6-3AEF0561D324}" srcOrd="0" destOrd="0" parTransId="{121F1629-A90C-42F8-81E0-DE1022785855}" sibTransId="{FB56CCE4-F99F-4F4D-BFB0-9B8ABB06FCA2}"/>
    <dgm:cxn modelId="{FFAED330-D439-4B70-A167-CAB96E17213D}" srcId="{C8ACCFA3-16E4-4EA4-B7BB-B1E75087B4E3}" destId="{B9FE411E-90D8-448B-A92A-500B9B331C6B}" srcOrd="0" destOrd="0" parTransId="{1C5D23CF-A327-4819-970A-C1E2318C9858}" sibTransId="{BB57BEC6-1FB5-47E1-A208-BDE222F7DB56}"/>
    <dgm:cxn modelId="{299E57B2-7D2B-4054-8D51-CC2B96775B6F}" type="presOf" srcId="{B9FE411E-90D8-448B-A92A-500B9B331C6B}" destId="{9D579ABF-2179-4F47-84A7-C78AD86D05DA}" srcOrd="0" destOrd="0" presId="urn:microsoft.com/office/officeart/2005/8/layout/lProcess3"/>
    <dgm:cxn modelId="{D612D63C-C792-470D-8BCC-C30761BB1E8A}" type="presOf" srcId="{091B8F99-B704-47C8-BE5E-0D824B13CA2E}" destId="{C2BAAD7D-5474-4114-9C79-67724330ECC3}" srcOrd="0" destOrd="0" presId="urn:microsoft.com/office/officeart/2005/8/layout/lProcess3"/>
    <dgm:cxn modelId="{38767912-3054-4729-9A48-6EAE4714A135}" type="presOf" srcId="{302D44AC-7962-4F8E-82E6-3AEF0561D324}" destId="{892F29B9-BEC2-48F4-BF55-7C1BE4756A64}" srcOrd="0" destOrd="0" presId="urn:microsoft.com/office/officeart/2005/8/layout/lProcess3"/>
    <dgm:cxn modelId="{F31E6495-B096-42BA-9FF7-7C8E507E899B}" srcId="{EFD2B2AD-46D2-4661-9728-54A97E355A4D}" destId="{3554AD94-944C-4AA3-BC73-34ADE2C84C44}" srcOrd="1" destOrd="0" parTransId="{9CE5037B-B2FE-45C2-ADF5-7D2FDF8AEF97}" sibTransId="{FC15776E-ED31-4AB3-86FE-C9D8CF97FACC}"/>
    <dgm:cxn modelId="{0C000EB9-0C89-4EA1-9D1E-7AF8D78EB1FA}" type="presOf" srcId="{057C4645-51FD-41E0-AAF2-A8D99EF7FDBB}" destId="{2CB741CA-936E-46A3-B961-D7F8F0182D71}" srcOrd="0" destOrd="0" presId="urn:microsoft.com/office/officeart/2005/8/layout/lProcess3"/>
    <dgm:cxn modelId="{AE5D3E58-E127-47C5-8645-611A3E151840}" srcId="{302D44AC-7962-4F8E-82E6-3AEF0561D324}" destId="{091B8F99-B704-47C8-BE5E-0D824B13CA2E}" srcOrd="0" destOrd="0" parTransId="{DED8693C-104D-4399-B3E7-269313DBC585}" sibTransId="{082608FB-7CC4-4D49-B779-A4787E6528E8}"/>
    <dgm:cxn modelId="{A06E13D2-35AE-4C74-B60A-1F172C351FDD}" type="presOf" srcId="{EFD2B2AD-46D2-4661-9728-54A97E355A4D}" destId="{1B2C3955-AECF-4339-8475-5F9A94398E33}" srcOrd="0" destOrd="0" presId="urn:microsoft.com/office/officeart/2005/8/layout/lProcess3"/>
    <dgm:cxn modelId="{AC7308DF-15C6-479F-9E7A-7659C5AFCFA2}" type="presOf" srcId="{3554AD94-944C-4AA3-BC73-34ADE2C84C44}" destId="{ED038F0F-2848-4D1F-BCB5-29610D51D4C1}" srcOrd="0" destOrd="0" presId="urn:microsoft.com/office/officeart/2005/8/layout/lProcess3"/>
    <dgm:cxn modelId="{07E172E0-6A7B-4F0E-A464-67DF72A7B116}" type="presOf" srcId="{C8ACCFA3-16E4-4EA4-B7BB-B1E75087B4E3}" destId="{FE85F221-02EF-4177-8D11-9C5B32C324E4}" srcOrd="0" destOrd="0" presId="urn:microsoft.com/office/officeart/2005/8/layout/lProcess3"/>
    <dgm:cxn modelId="{DEA949D5-A77F-4BC2-B11E-9F5CA0CD9B79}" srcId="{EFD2B2AD-46D2-4661-9728-54A97E355A4D}" destId="{C8ACCFA3-16E4-4EA4-B7BB-B1E75087B4E3}" srcOrd="2" destOrd="0" parTransId="{6AA7C4DC-AF06-4848-90F0-4251595F4E05}" sibTransId="{7C9F808B-D840-4941-8A07-0AEFEFF577B9}"/>
    <dgm:cxn modelId="{F927CF8F-E411-4CEE-89A6-DB7D24C52ACB}" type="presParOf" srcId="{1B2C3955-AECF-4339-8475-5F9A94398E33}" destId="{D435590B-0F48-458B-896F-4E299F90561B}" srcOrd="0" destOrd="0" presId="urn:microsoft.com/office/officeart/2005/8/layout/lProcess3"/>
    <dgm:cxn modelId="{E92B2E01-B2C4-468A-9E3E-39362C3B9D6D}" type="presParOf" srcId="{D435590B-0F48-458B-896F-4E299F90561B}" destId="{892F29B9-BEC2-48F4-BF55-7C1BE4756A64}" srcOrd="0" destOrd="0" presId="urn:microsoft.com/office/officeart/2005/8/layout/lProcess3"/>
    <dgm:cxn modelId="{45A6F271-B7BB-497D-BF72-7A9AB2EC8107}" type="presParOf" srcId="{D435590B-0F48-458B-896F-4E299F90561B}" destId="{F9874EA5-9379-46E0-8608-633B5996A29A}" srcOrd="1" destOrd="0" presId="urn:microsoft.com/office/officeart/2005/8/layout/lProcess3"/>
    <dgm:cxn modelId="{4D0F11CC-B476-4324-8010-D9D98F9C8028}" type="presParOf" srcId="{D435590B-0F48-458B-896F-4E299F90561B}" destId="{C2BAAD7D-5474-4114-9C79-67724330ECC3}" srcOrd="2" destOrd="0" presId="urn:microsoft.com/office/officeart/2005/8/layout/lProcess3"/>
    <dgm:cxn modelId="{7265B793-FC3F-4C7E-9D9C-2F95E811CC15}" type="presParOf" srcId="{1B2C3955-AECF-4339-8475-5F9A94398E33}" destId="{0138F12A-8629-41C5-A489-B8896A32C68F}" srcOrd="1" destOrd="0" presId="urn:microsoft.com/office/officeart/2005/8/layout/lProcess3"/>
    <dgm:cxn modelId="{80B36F31-60D6-4A76-B091-22BBE7DE9EC3}" type="presParOf" srcId="{1B2C3955-AECF-4339-8475-5F9A94398E33}" destId="{380CA8F9-6E81-41EC-AB83-0E057F0B5FDC}" srcOrd="2" destOrd="0" presId="urn:microsoft.com/office/officeart/2005/8/layout/lProcess3"/>
    <dgm:cxn modelId="{DE72D678-C419-4B99-BF8B-80D56009C414}" type="presParOf" srcId="{380CA8F9-6E81-41EC-AB83-0E057F0B5FDC}" destId="{ED038F0F-2848-4D1F-BCB5-29610D51D4C1}" srcOrd="0" destOrd="0" presId="urn:microsoft.com/office/officeart/2005/8/layout/lProcess3"/>
    <dgm:cxn modelId="{450CD310-0660-4623-8AA2-D7A63809BD6F}" type="presParOf" srcId="{380CA8F9-6E81-41EC-AB83-0E057F0B5FDC}" destId="{302E12CF-61AF-47A5-B5A5-3BA2DF96A6D9}" srcOrd="1" destOrd="0" presId="urn:microsoft.com/office/officeart/2005/8/layout/lProcess3"/>
    <dgm:cxn modelId="{8F9345D2-70E3-4BD6-B3CF-C633C00677B8}" type="presParOf" srcId="{380CA8F9-6E81-41EC-AB83-0E057F0B5FDC}" destId="{2CB741CA-936E-46A3-B961-D7F8F0182D71}" srcOrd="2" destOrd="0" presId="urn:microsoft.com/office/officeart/2005/8/layout/lProcess3"/>
    <dgm:cxn modelId="{5805F515-2C6E-4E9D-8552-E05BF82D9166}" type="presParOf" srcId="{1B2C3955-AECF-4339-8475-5F9A94398E33}" destId="{10653D02-A605-4A1E-89C3-5458665D6BD1}" srcOrd="3" destOrd="0" presId="urn:microsoft.com/office/officeart/2005/8/layout/lProcess3"/>
    <dgm:cxn modelId="{AAF18C0C-3041-4E8F-945E-C7F935295F0E}" type="presParOf" srcId="{1B2C3955-AECF-4339-8475-5F9A94398E33}" destId="{CFB8BE32-7C0C-4F80-ABDE-48AC4381E450}" srcOrd="4" destOrd="0" presId="urn:microsoft.com/office/officeart/2005/8/layout/lProcess3"/>
    <dgm:cxn modelId="{E3CF80EC-ECEE-42D5-B8CC-47BFEF37766A}" type="presParOf" srcId="{CFB8BE32-7C0C-4F80-ABDE-48AC4381E450}" destId="{FE85F221-02EF-4177-8D11-9C5B32C324E4}" srcOrd="0" destOrd="0" presId="urn:microsoft.com/office/officeart/2005/8/layout/lProcess3"/>
    <dgm:cxn modelId="{524A1097-2321-444B-9810-BFEECA78EBB2}" type="presParOf" srcId="{CFB8BE32-7C0C-4F80-ABDE-48AC4381E450}" destId="{9276AA80-1F3E-41EA-9B88-1B5D6AF84135}" srcOrd="1" destOrd="0" presId="urn:microsoft.com/office/officeart/2005/8/layout/lProcess3"/>
    <dgm:cxn modelId="{E0FBA1EF-5AF7-4104-B100-2CF4F07F27B2}" type="presParOf" srcId="{CFB8BE32-7C0C-4F80-ABDE-48AC4381E450}" destId="{9D579ABF-2179-4F47-84A7-C78AD86D05D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76395-7336-4E14-BA23-B09F0347C40A}">
      <dsp:nvSpPr>
        <dsp:cNvPr id="0" name=""/>
        <dsp:cNvSpPr/>
      </dsp:nvSpPr>
      <dsp:spPr>
        <a:xfrm>
          <a:off x="858666" y="0"/>
          <a:ext cx="9731550" cy="251260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1B6D04-F1F0-454A-9DDF-C17809FF686F}">
      <dsp:nvSpPr>
        <dsp:cNvPr id="0" name=""/>
        <dsp:cNvSpPr/>
      </dsp:nvSpPr>
      <dsp:spPr>
        <a:xfrm>
          <a:off x="180565" y="753782"/>
          <a:ext cx="3434664" cy="1005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Источник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инфекции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229627" y="802844"/>
        <a:ext cx="3336540" cy="906919"/>
      </dsp:txXfrm>
    </dsp:sp>
    <dsp:sp modelId="{72C318B6-F58A-4082-941A-3C104A992786}">
      <dsp:nvSpPr>
        <dsp:cNvPr id="0" name=""/>
        <dsp:cNvSpPr/>
      </dsp:nvSpPr>
      <dsp:spPr>
        <a:xfrm>
          <a:off x="4007109" y="753782"/>
          <a:ext cx="3434664" cy="1005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Механизм передачи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4056171" y="802844"/>
        <a:ext cx="3336540" cy="906919"/>
      </dsp:txXfrm>
    </dsp:sp>
    <dsp:sp modelId="{0B58728A-50B4-49D0-8CBC-C2F8C425511D}">
      <dsp:nvSpPr>
        <dsp:cNvPr id="0" name=""/>
        <dsp:cNvSpPr/>
      </dsp:nvSpPr>
      <dsp:spPr>
        <a:xfrm>
          <a:off x="7833652" y="753782"/>
          <a:ext cx="3434664" cy="10050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Восприимчивый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002060"/>
              </a:solidFill>
            </a:rPr>
            <a:t>организм</a:t>
          </a:r>
          <a:endParaRPr lang="ru-RU" sz="2200" kern="1200" dirty="0">
            <a:solidFill>
              <a:srgbClr val="002060"/>
            </a:solidFill>
          </a:endParaRPr>
        </a:p>
      </dsp:txBody>
      <dsp:txXfrm>
        <a:off x="7882714" y="802844"/>
        <a:ext cx="3336540" cy="9069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2C3E5-55D0-499C-A541-A45939E5A95D}">
      <dsp:nvSpPr>
        <dsp:cNvPr id="0" name=""/>
        <dsp:cNvSpPr/>
      </dsp:nvSpPr>
      <dsp:spPr>
        <a:xfrm>
          <a:off x="-6" y="817412"/>
          <a:ext cx="4916396" cy="401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Мыло</a:t>
          </a:r>
          <a:endParaRPr lang="ru-RU" sz="3200" kern="1200" dirty="0"/>
        </a:p>
      </dsp:txBody>
      <dsp:txXfrm>
        <a:off x="-6" y="817412"/>
        <a:ext cx="4916396" cy="401856"/>
      </dsp:txXfrm>
    </dsp:sp>
    <dsp:sp modelId="{0DAD98F6-21CF-4D70-8019-E70AA3BD7108}">
      <dsp:nvSpPr>
        <dsp:cNvPr id="0" name=""/>
        <dsp:cNvSpPr/>
      </dsp:nvSpPr>
      <dsp:spPr>
        <a:xfrm>
          <a:off x="-6" y="1313838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103D451-218D-4917-BE26-E4C8B22D88ED}">
      <dsp:nvSpPr>
        <dsp:cNvPr id="0" name=""/>
        <dsp:cNvSpPr/>
      </dsp:nvSpPr>
      <dsp:spPr>
        <a:xfrm>
          <a:off x="621309" y="1313838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7EDB0B-8706-4AEC-A2E1-4572E2F26BB8}">
      <dsp:nvSpPr>
        <dsp:cNvPr id="0" name=""/>
        <dsp:cNvSpPr/>
      </dsp:nvSpPr>
      <dsp:spPr>
        <a:xfrm>
          <a:off x="1243115" y="1313838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44BC06-5D9A-4CD7-8701-AF0D39317500}">
      <dsp:nvSpPr>
        <dsp:cNvPr id="0" name=""/>
        <dsp:cNvSpPr/>
      </dsp:nvSpPr>
      <dsp:spPr>
        <a:xfrm>
          <a:off x="1864430" y="1313838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56B1B0-8BA6-4D0E-832E-28B16B3FAB43}">
      <dsp:nvSpPr>
        <dsp:cNvPr id="0" name=""/>
        <dsp:cNvSpPr/>
      </dsp:nvSpPr>
      <dsp:spPr>
        <a:xfrm>
          <a:off x="2486237" y="1313838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C9673A-460B-4A2B-B3B8-D45E77C85457}">
      <dsp:nvSpPr>
        <dsp:cNvPr id="0" name=""/>
        <dsp:cNvSpPr/>
      </dsp:nvSpPr>
      <dsp:spPr>
        <a:xfrm>
          <a:off x="3107552" y="1313838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5E190B-C730-4949-9881-D617CC5808FC}">
      <dsp:nvSpPr>
        <dsp:cNvPr id="0" name=""/>
        <dsp:cNvSpPr/>
      </dsp:nvSpPr>
      <dsp:spPr>
        <a:xfrm>
          <a:off x="3729358" y="1313838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140E53-D344-4A46-A188-481FB044A89B}">
      <dsp:nvSpPr>
        <dsp:cNvPr id="0" name=""/>
        <dsp:cNvSpPr/>
      </dsp:nvSpPr>
      <dsp:spPr>
        <a:xfrm>
          <a:off x="-6" y="1395698"/>
          <a:ext cx="4477890" cy="65487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Привязка к раковине с водой и контаминация одежды</a:t>
          </a:r>
          <a:endParaRPr lang="ru-RU" sz="2000" kern="1200" dirty="0"/>
        </a:p>
      </dsp:txBody>
      <dsp:txXfrm>
        <a:off x="-6" y="1395698"/>
        <a:ext cx="4477890" cy="654877"/>
      </dsp:txXfrm>
    </dsp:sp>
    <dsp:sp modelId="{43B0C9C5-B977-4F3A-A8EA-FF3C6923A18A}">
      <dsp:nvSpPr>
        <dsp:cNvPr id="0" name=""/>
        <dsp:cNvSpPr/>
      </dsp:nvSpPr>
      <dsp:spPr>
        <a:xfrm>
          <a:off x="-6" y="2239184"/>
          <a:ext cx="4420424" cy="401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-6" y="2239184"/>
        <a:ext cx="4420424" cy="401856"/>
      </dsp:txXfrm>
    </dsp:sp>
    <dsp:sp modelId="{A552F0A4-6039-49B7-8ABE-877760181948}">
      <dsp:nvSpPr>
        <dsp:cNvPr id="0" name=""/>
        <dsp:cNvSpPr/>
      </dsp:nvSpPr>
      <dsp:spPr>
        <a:xfrm>
          <a:off x="-6" y="2641041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D8CD7B-A166-4C1F-B977-0AEC706A40AB}">
      <dsp:nvSpPr>
        <dsp:cNvPr id="0" name=""/>
        <dsp:cNvSpPr/>
      </dsp:nvSpPr>
      <dsp:spPr>
        <a:xfrm>
          <a:off x="621309" y="2641041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A9D99D-2B2D-46F1-8966-234B5F115B22}">
      <dsp:nvSpPr>
        <dsp:cNvPr id="0" name=""/>
        <dsp:cNvSpPr/>
      </dsp:nvSpPr>
      <dsp:spPr>
        <a:xfrm>
          <a:off x="1243115" y="2641041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55F2CF-4C18-4677-8167-C0571F19F879}">
      <dsp:nvSpPr>
        <dsp:cNvPr id="0" name=""/>
        <dsp:cNvSpPr/>
      </dsp:nvSpPr>
      <dsp:spPr>
        <a:xfrm>
          <a:off x="1864430" y="2641041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32B89B-C20D-45F9-AA95-E7FD5941C4E0}">
      <dsp:nvSpPr>
        <dsp:cNvPr id="0" name=""/>
        <dsp:cNvSpPr/>
      </dsp:nvSpPr>
      <dsp:spPr>
        <a:xfrm>
          <a:off x="2486237" y="2641041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C27AA9B-AF41-440F-A52C-3DA72F84F200}">
      <dsp:nvSpPr>
        <dsp:cNvPr id="0" name=""/>
        <dsp:cNvSpPr/>
      </dsp:nvSpPr>
      <dsp:spPr>
        <a:xfrm>
          <a:off x="3107552" y="2641041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C31B82-5BFC-4B6F-8F4C-869C3C3A67CD}">
      <dsp:nvSpPr>
        <dsp:cNvPr id="0" name=""/>
        <dsp:cNvSpPr/>
      </dsp:nvSpPr>
      <dsp:spPr>
        <a:xfrm>
          <a:off x="3729358" y="2641041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75D707-E483-4BB2-82EC-CCAAF7CF1634}">
      <dsp:nvSpPr>
        <dsp:cNvPr id="0" name=""/>
        <dsp:cNvSpPr/>
      </dsp:nvSpPr>
      <dsp:spPr>
        <a:xfrm>
          <a:off x="-6" y="2722901"/>
          <a:ext cx="4477890" cy="65487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Механическое удаление (смывание) м/о 1-3 </a:t>
          </a:r>
          <a:r>
            <a:rPr lang="en-US" sz="1900" kern="1200" dirty="0" smtClean="0"/>
            <a:t>log</a:t>
          </a:r>
          <a:r>
            <a:rPr lang="ru-RU" sz="1900" kern="1200" dirty="0" smtClean="0"/>
            <a:t> за 1-2 мин.</a:t>
          </a:r>
          <a:endParaRPr lang="ru-RU" sz="1900" kern="1200" dirty="0"/>
        </a:p>
      </dsp:txBody>
      <dsp:txXfrm>
        <a:off x="-6" y="2722901"/>
        <a:ext cx="4477890" cy="654877"/>
      </dsp:txXfrm>
    </dsp:sp>
    <dsp:sp modelId="{516F21BE-EBD6-4FBA-8B0C-9CC1DACF53C4}">
      <dsp:nvSpPr>
        <dsp:cNvPr id="0" name=""/>
        <dsp:cNvSpPr/>
      </dsp:nvSpPr>
      <dsp:spPr>
        <a:xfrm flipV="1">
          <a:off x="-6" y="3566388"/>
          <a:ext cx="4135395" cy="45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-6" y="3566388"/>
        <a:ext cx="4135395" cy="45719"/>
      </dsp:txXfrm>
    </dsp:sp>
    <dsp:sp modelId="{CBBDD5FC-217D-44EA-9176-3B2D21274987}">
      <dsp:nvSpPr>
        <dsp:cNvPr id="0" name=""/>
        <dsp:cNvSpPr/>
      </dsp:nvSpPr>
      <dsp:spPr>
        <a:xfrm>
          <a:off x="-6" y="3612107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5BB110-5AD8-4459-B6A9-D3686E857776}">
      <dsp:nvSpPr>
        <dsp:cNvPr id="0" name=""/>
        <dsp:cNvSpPr/>
      </dsp:nvSpPr>
      <dsp:spPr>
        <a:xfrm>
          <a:off x="621309" y="3612107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A709392-55B0-46EC-88E2-3404BFE54B0C}">
      <dsp:nvSpPr>
        <dsp:cNvPr id="0" name=""/>
        <dsp:cNvSpPr/>
      </dsp:nvSpPr>
      <dsp:spPr>
        <a:xfrm>
          <a:off x="1243115" y="3612107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699707A-E2BB-4C67-A1DE-0785DA618EDD}">
      <dsp:nvSpPr>
        <dsp:cNvPr id="0" name=""/>
        <dsp:cNvSpPr/>
      </dsp:nvSpPr>
      <dsp:spPr>
        <a:xfrm>
          <a:off x="1864430" y="3612107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CDACFDF-B120-479C-80CE-0EFD22E98E80}">
      <dsp:nvSpPr>
        <dsp:cNvPr id="0" name=""/>
        <dsp:cNvSpPr/>
      </dsp:nvSpPr>
      <dsp:spPr>
        <a:xfrm>
          <a:off x="2486237" y="3612107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A3B0447-5788-49D1-A6A2-2787F8D387CE}">
      <dsp:nvSpPr>
        <dsp:cNvPr id="0" name=""/>
        <dsp:cNvSpPr/>
      </dsp:nvSpPr>
      <dsp:spPr>
        <a:xfrm>
          <a:off x="3107552" y="3612107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4BD9DE-2AAF-4C37-BFDD-56AA725C3AA9}">
      <dsp:nvSpPr>
        <dsp:cNvPr id="0" name=""/>
        <dsp:cNvSpPr/>
      </dsp:nvSpPr>
      <dsp:spPr>
        <a:xfrm>
          <a:off x="3729358" y="3612107"/>
          <a:ext cx="1034379" cy="81859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4164DF-A876-4F9D-87C5-A0A74CD6A08A}">
      <dsp:nvSpPr>
        <dsp:cNvPr id="0" name=""/>
        <dsp:cNvSpPr/>
      </dsp:nvSpPr>
      <dsp:spPr>
        <a:xfrm>
          <a:off x="-6" y="3693967"/>
          <a:ext cx="4477890" cy="654877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Сухость и раздражение кожи</a:t>
          </a:r>
          <a:endParaRPr lang="ru-RU" sz="1900" kern="1200" dirty="0"/>
        </a:p>
      </dsp:txBody>
      <dsp:txXfrm>
        <a:off x="-6" y="3693967"/>
        <a:ext cx="4477890" cy="654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863D9-7031-42E7-81B3-1142A5B0F3D0}">
      <dsp:nvSpPr>
        <dsp:cNvPr id="0" name=""/>
        <dsp:cNvSpPr/>
      </dsp:nvSpPr>
      <dsp:spPr>
        <a:xfrm>
          <a:off x="364631" y="731"/>
          <a:ext cx="4744879" cy="43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</a:rPr>
            <a:t>Спиртсодержащий антисептик</a:t>
          </a:r>
          <a:endParaRPr lang="ru-RU" sz="2400" kern="1200" dirty="0">
            <a:solidFill>
              <a:srgbClr val="002060"/>
            </a:solidFill>
          </a:endParaRPr>
        </a:p>
      </dsp:txBody>
      <dsp:txXfrm>
        <a:off x="364631" y="731"/>
        <a:ext cx="4744879" cy="431352"/>
      </dsp:txXfrm>
    </dsp:sp>
    <dsp:sp modelId="{016DFF28-702F-4AA9-B95A-F63FBCD620A9}">
      <dsp:nvSpPr>
        <dsp:cNvPr id="0" name=""/>
        <dsp:cNvSpPr/>
      </dsp:nvSpPr>
      <dsp:spPr>
        <a:xfrm>
          <a:off x="364631" y="432084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1C48B3-60CC-4B2B-9107-4D4406559C73}">
      <dsp:nvSpPr>
        <dsp:cNvPr id="0" name=""/>
        <dsp:cNvSpPr/>
      </dsp:nvSpPr>
      <dsp:spPr>
        <a:xfrm>
          <a:off x="1031550" y="432084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8690"/>
            <a:satOff val="-852"/>
            <a:lumOff val="929"/>
            <a:alphaOff val="0"/>
          </a:schemeClr>
        </a:solidFill>
        <a:ln w="15875" cap="rnd" cmpd="sng" algn="ctr">
          <a:solidFill>
            <a:schemeClr val="accent2">
              <a:shade val="80000"/>
              <a:hueOff val="-8690"/>
              <a:satOff val="-852"/>
              <a:lumOff val="9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FB45D-6EA0-4A37-9206-04483DA9610F}">
      <dsp:nvSpPr>
        <dsp:cNvPr id="0" name=""/>
        <dsp:cNvSpPr/>
      </dsp:nvSpPr>
      <dsp:spPr>
        <a:xfrm>
          <a:off x="1698996" y="432084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7381"/>
            <a:satOff val="-1704"/>
            <a:lumOff val="1859"/>
            <a:alphaOff val="0"/>
          </a:schemeClr>
        </a:solidFill>
        <a:ln w="15875" cap="rnd" cmpd="sng" algn="ctr">
          <a:solidFill>
            <a:schemeClr val="accent2">
              <a:shade val="80000"/>
              <a:hueOff val="-17381"/>
              <a:satOff val="-1704"/>
              <a:lumOff val="18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DD387-6757-49CA-B7CA-A62257B55913}">
      <dsp:nvSpPr>
        <dsp:cNvPr id="0" name=""/>
        <dsp:cNvSpPr/>
      </dsp:nvSpPr>
      <dsp:spPr>
        <a:xfrm>
          <a:off x="2365915" y="432084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26071"/>
            <a:satOff val="-2556"/>
            <a:lumOff val="2788"/>
            <a:alphaOff val="0"/>
          </a:schemeClr>
        </a:solidFill>
        <a:ln w="15875" cap="rnd" cmpd="sng" algn="ctr">
          <a:solidFill>
            <a:schemeClr val="accent2">
              <a:shade val="80000"/>
              <a:hueOff val="-26071"/>
              <a:satOff val="-2556"/>
              <a:lumOff val="27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28186-0C93-4797-A3B6-1C967F374130}">
      <dsp:nvSpPr>
        <dsp:cNvPr id="0" name=""/>
        <dsp:cNvSpPr/>
      </dsp:nvSpPr>
      <dsp:spPr>
        <a:xfrm>
          <a:off x="3033362" y="432084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34762"/>
            <a:satOff val="-3408"/>
            <a:lumOff val="3717"/>
            <a:alphaOff val="0"/>
          </a:schemeClr>
        </a:solidFill>
        <a:ln w="15875" cap="rnd" cmpd="sng" algn="ctr">
          <a:solidFill>
            <a:schemeClr val="accent2">
              <a:shade val="80000"/>
              <a:hueOff val="-34762"/>
              <a:satOff val="-3408"/>
              <a:lumOff val="37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AACC7-6F02-41F5-88F8-11CB7E1BA4CE}">
      <dsp:nvSpPr>
        <dsp:cNvPr id="0" name=""/>
        <dsp:cNvSpPr/>
      </dsp:nvSpPr>
      <dsp:spPr>
        <a:xfrm>
          <a:off x="3700281" y="432084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43452"/>
            <a:satOff val="-4260"/>
            <a:lumOff val="4646"/>
            <a:alphaOff val="0"/>
          </a:schemeClr>
        </a:solidFill>
        <a:ln w="15875" cap="rnd" cmpd="sng" algn="ctr">
          <a:solidFill>
            <a:schemeClr val="accent2">
              <a:shade val="80000"/>
              <a:hueOff val="-43452"/>
              <a:satOff val="-4260"/>
              <a:lumOff val="4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E0667-C825-4E07-AE70-DE48445E9580}">
      <dsp:nvSpPr>
        <dsp:cNvPr id="0" name=""/>
        <dsp:cNvSpPr/>
      </dsp:nvSpPr>
      <dsp:spPr>
        <a:xfrm>
          <a:off x="4367728" y="432084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52142"/>
            <a:satOff val="-5113"/>
            <a:lumOff val="5576"/>
            <a:alphaOff val="0"/>
          </a:schemeClr>
        </a:solidFill>
        <a:ln w="15875" cap="rnd" cmpd="sng" algn="ctr">
          <a:solidFill>
            <a:schemeClr val="accent2">
              <a:shade val="80000"/>
              <a:hueOff val="-52142"/>
              <a:satOff val="-5113"/>
              <a:lumOff val="55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B7445-4D1F-4E27-A301-E7EF55935B4B}">
      <dsp:nvSpPr>
        <dsp:cNvPr id="0" name=""/>
        <dsp:cNvSpPr/>
      </dsp:nvSpPr>
      <dsp:spPr>
        <a:xfrm>
          <a:off x="364631" y="519952"/>
          <a:ext cx="4806563" cy="702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Легко применять у постели пациента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64631" y="519952"/>
        <a:ext cx="4806563" cy="702945"/>
      </dsp:txXfrm>
    </dsp:sp>
    <dsp:sp modelId="{A8B7BFFE-D3F2-4AA6-A2EE-31207D10E490}">
      <dsp:nvSpPr>
        <dsp:cNvPr id="0" name=""/>
        <dsp:cNvSpPr/>
      </dsp:nvSpPr>
      <dsp:spPr>
        <a:xfrm flipV="1">
          <a:off x="364631" y="1393918"/>
          <a:ext cx="4468965" cy="64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/>
        </a:p>
      </dsp:txBody>
      <dsp:txXfrm rot="10800000">
        <a:off x="364631" y="1393918"/>
        <a:ext cx="4468965" cy="64133"/>
      </dsp:txXfrm>
    </dsp:sp>
    <dsp:sp modelId="{D8C565AF-62BD-4C9C-9342-34DF81E95EF5}">
      <dsp:nvSpPr>
        <dsp:cNvPr id="0" name=""/>
        <dsp:cNvSpPr/>
      </dsp:nvSpPr>
      <dsp:spPr>
        <a:xfrm>
          <a:off x="364631" y="1458052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60833"/>
            <a:satOff val="-5965"/>
            <a:lumOff val="6505"/>
            <a:alphaOff val="0"/>
          </a:schemeClr>
        </a:solidFill>
        <a:ln w="15875" cap="rnd" cmpd="sng" algn="ctr">
          <a:solidFill>
            <a:schemeClr val="accent2">
              <a:shade val="80000"/>
              <a:hueOff val="-60833"/>
              <a:satOff val="-5965"/>
              <a:lumOff val="65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072DC-58CA-4916-9B70-25A60BE308DE}">
      <dsp:nvSpPr>
        <dsp:cNvPr id="0" name=""/>
        <dsp:cNvSpPr/>
      </dsp:nvSpPr>
      <dsp:spPr>
        <a:xfrm>
          <a:off x="1031550" y="1458052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69523"/>
            <a:satOff val="-6817"/>
            <a:lumOff val="7434"/>
            <a:alphaOff val="0"/>
          </a:schemeClr>
        </a:solidFill>
        <a:ln w="15875" cap="rnd" cmpd="sng" algn="ctr">
          <a:solidFill>
            <a:schemeClr val="accent2">
              <a:shade val="80000"/>
              <a:hueOff val="-69523"/>
              <a:satOff val="-6817"/>
              <a:lumOff val="74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B964C-3297-46A4-94A3-8B29D73DE123}">
      <dsp:nvSpPr>
        <dsp:cNvPr id="0" name=""/>
        <dsp:cNvSpPr/>
      </dsp:nvSpPr>
      <dsp:spPr>
        <a:xfrm>
          <a:off x="1698996" y="1458052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78214"/>
            <a:satOff val="-7669"/>
            <a:lumOff val="8363"/>
            <a:alphaOff val="0"/>
          </a:schemeClr>
        </a:solidFill>
        <a:ln w="15875" cap="rnd" cmpd="sng" algn="ctr">
          <a:solidFill>
            <a:schemeClr val="accent2">
              <a:shade val="80000"/>
              <a:hueOff val="-78214"/>
              <a:satOff val="-7669"/>
              <a:lumOff val="83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1F36A4-0D0E-4965-8BBF-BD629D03A94D}">
      <dsp:nvSpPr>
        <dsp:cNvPr id="0" name=""/>
        <dsp:cNvSpPr/>
      </dsp:nvSpPr>
      <dsp:spPr>
        <a:xfrm>
          <a:off x="2365915" y="1458052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86904"/>
            <a:satOff val="-8521"/>
            <a:lumOff val="9293"/>
            <a:alphaOff val="0"/>
          </a:schemeClr>
        </a:solidFill>
        <a:ln w="15875" cap="rnd" cmpd="sng" algn="ctr">
          <a:solidFill>
            <a:schemeClr val="accent2">
              <a:shade val="80000"/>
              <a:hueOff val="-86904"/>
              <a:satOff val="-8521"/>
              <a:lumOff val="92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DFE7D-BA72-430D-8A5E-C8FF9918A7C5}">
      <dsp:nvSpPr>
        <dsp:cNvPr id="0" name=""/>
        <dsp:cNvSpPr/>
      </dsp:nvSpPr>
      <dsp:spPr>
        <a:xfrm>
          <a:off x="3033362" y="1458052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95595"/>
            <a:satOff val="-9373"/>
            <a:lumOff val="10222"/>
            <a:alphaOff val="0"/>
          </a:schemeClr>
        </a:solidFill>
        <a:ln w="15875" cap="rnd" cmpd="sng" algn="ctr">
          <a:solidFill>
            <a:schemeClr val="accent2">
              <a:shade val="80000"/>
              <a:hueOff val="-95595"/>
              <a:satOff val="-9373"/>
              <a:lumOff val="102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E2FD32-3867-475C-8D52-CE9496A54105}">
      <dsp:nvSpPr>
        <dsp:cNvPr id="0" name=""/>
        <dsp:cNvSpPr/>
      </dsp:nvSpPr>
      <dsp:spPr>
        <a:xfrm>
          <a:off x="3700281" y="1458052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04285"/>
            <a:satOff val="-10225"/>
            <a:lumOff val="11151"/>
            <a:alphaOff val="0"/>
          </a:schemeClr>
        </a:solidFill>
        <a:ln w="15875" cap="rnd" cmpd="sng" algn="ctr">
          <a:solidFill>
            <a:schemeClr val="accent2">
              <a:shade val="80000"/>
              <a:hueOff val="-104285"/>
              <a:satOff val="-10225"/>
              <a:lumOff val="111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B2F9DA-9B6F-44C4-BD85-5B9C9529A5A9}">
      <dsp:nvSpPr>
        <dsp:cNvPr id="0" name=""/>
        <dsp:cNvSpPr/>
      </dsp:nvSpPr>
      <dsp:spPr>
        <a:xfrm>
          <a:off x="4367728" y="1458052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12975"/>
            <a:satOff val="-11077"/>
            <a:lumOff val="12080"/>
            <a:alphaOff val="0"/>
          </a:schemeClr>
        </a:solidFill>
        <a:ln w="15875" cap="rnd" cmpd="sng" algn="ctr">
          <a:solidFill>
            <a:schemeClr val="accent2">
              <a:shade val="80000"/>
              <a:hueOff val="-112975"/>
              <a:satOff val="-11077"/>
              <a:lumOff val="120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3FBB0F-CBAF-4D58-B1EE-BFE25D926657}">
      <dsp:nvSpPr>
        <dsp:cNvPr id="0" name=""/>
        <dsp:cNvSpPr/>
      </dsp:nvSpPr>
      <dsp:spPr>
        <a:xfrm>
          <a:off x="364631" y="1545920"/>
          <a:ext cx="4806563" cy="702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-147737"/>
              <a:satOff val="-14486"/>
              <a:lumOff val="15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Вызывает гибель м/о 4 </a:t>
          </a:r>
          <a:r>
            <a:rPr lang="en-US" sz="2000" kern="1200" dirty="0" smtClean="0">
              <a:solidFill>
                <a:srgbClr val="002060"/>
              </a:solidFill>
            </a:rPr>
            <a:t>log</a:t>
          </a:r>
          <a:r>
            <a:rPr lang="ru-RU" sz="2000" kern="1200" dirty="0" smtClean="0">
              <a:solidFill>
                <a:srgbClr val="002060"/>
              </a:solidFill>
            </a:rPr>
            <a:t>  за 30 сек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64631" y="1545920"/>
        <a:ext cx="4806563" cy="702945"/>
      </dsp:txXfrm>
    </dsp:sp>
    <dsp:sp modelId="{DD0F1121-0108-4A07-93B2-68774C19B943}">
      <dsp:nvSpPr>
        <dsp:cNvPr id="0" name=""/>
        <dsp:cNvSpPr/>
      </dsp:nvSpPr>
      <dsp:spPr>
        <a:xfrm flipV="1">
          <a:off x="364631" y="2419886"/>
          <a:ext cx="4053977" cy="684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b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/>
        </a:p>
      </dsp:txBody>
      <dsp:txXfrm rot="10800000">
        <a:off x="364631" y="2419886"/>
        <a:ext cx="4053977" cy="68429"/>
      </dsp:txXfrm>
    </dsp:sp>
    <dsp:sp modelId="{142837E5-CBBE-453A-8BA1-55A419C1638D}">
      <dsp:nvSpPr>
        <dsp:cNvPr id="0" name=""/>
        <dsp:cNvSpPr/>
      </dsp:nvSpPr>
      <dsp:spPr>
        <a:xfrm>
          <a:off x="364631" y="2488316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21666"/>
            <a:satOff val="-11929"/>
            <a:lumOff val="13010"/>
            <a:alphaOff val="0"/>
          </a:schemeClr>
        </a:solidFill>
        <a:ln w="15875" cap="rnd" cmpd="sng" algn="ctr">
          <a:solidFill>
            <a:schemeClr val="accent2">
              <a:shade val="80000"/>
              <a:hueOff val="-121666"/>
              <a:satOff val="-11929"/>
              <a:lumOff val="130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11663E-C58F-46CA-AE0A-45A99BB6AD3B}">
      <dsp:nvSpPr>
        <dsp:cNvPr id="0" name=""/>
        <dsp:cNvSpPr/>
      </dsp:nvSpPr>
      <dsp:spPr>
        <a:xfrm>
          <a:off x="1031550" y="2488316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30356"/>
            <a:satOff val="-12781"/>
            <a:lumOff val="13939"/>
            <a:alphaOff val="0"/>
          </a:schemeClr>
        </a:solidFill>
        <a:ln w="15875" cap="rnd" cmpd="sng" algn="ctr">
          <a:solidFill>
            <a:schemeClr val="accent2">
              <a:shade val="80000"/>
              <a:hueOff val="-130356"/>
              <a:satOff val="-12781"/>
              <a:lumOff val="13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D5F91-513E-48C9-B283-79F3C1F6FD08}">
      <dsp:nvSpPr>
        <dsp:cNvPr id="0" name=""/>
        <dsp:cNvSpPr/>
      </dsp:nvSpPr>
      <dsp:spPr>
        <a:xfrm>
          <a:off x="1698996" y="2488316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39047"/>
            <a:satOff val="-13633"/>
            <a:lumOff val="14868"/>
            <a:alphaOff val="0"/>
          </a:schemeClr>
        </a:solidFill>
        <a:ln w="15875" cap="rnd" cmpd="sng" algn="ctr">
          <a:solidFill>
            <a:schemeClr val="accent2">
              <a:shade val="80000"/>
              <a:hueOff val="-139047"/>
              <a:satOff val="-13633"/>
              <a:lumOff val="148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461B-B0C5-489C-B490-7640E8A67C54}">
      <dsp:nvSpPr>
        <dsp:cNvPr id="0" name=""/>
        <dsp:cNvSpPr/>
      </dsp:nvSpPr>
      <dsp:spPr>
        <a:xfrm>
          <a:off x="2365915" y="2488316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47737"/>
            <a:satOff val="-14486"/>
            <a:lumOff val="15798"/>
            <a:alphaOff val="0"/>
          </a:schemeClr>
        </a:solidFill>
        <a:ln w="15875" cap="rnd" cmpd="sng" algn="ctr">
          <a:solidFill>
            <a:schemeClr val="accent2">
              <a:shade val="80000"/>
              <a:hueOff val="-147737"/>
              <a:satOff val="-14486"/>
              <a:lumOff val="157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3C2CE-1955-48C7-8FF0-AF96C0092606}">
      <dsp:nvSpPr>
        <dsp:cNvPr id="0" name=""/>
        <dsp:cNvSpPr/>
      </dsp:nvSpPr>
      <dsp:spPr>
        <a:xfrm>
          <a:off x="3033362" y="2488316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56427"/>
            <a:satOff val="-15338"/>
            <a:lumOff val="16727"/>
            <a:alphaOff val="0"/>
          </a:schemeClr>
        </a:solidFill>
        <a:ln w="15875" cap="rnd" cmpd="sng" algn="ctr">
          <a:solidFill>
            <a:schemeClr val="accent2">
              <a:shade val="80000"/>
              <a:hueOff val="-156427"/>
              <a:satOff val="-15338"/>
              <a:lumOff val="167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743F8-EACB-4704-801E-4FDCA97C551B}">
      <dsp:nvSpPr>
        <dsp:cNvPr id="0" name=""/>
        <dsp:cNvSpPr/>
      </dsp:nvSpPr>
      <dsp:spPr>
        <a:xfrm>
          <a:off x="3700281" y="2488316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65118"/>
            <a:satOff val="-16190"/>
            <a:lumOff val="17656"/>
            <a:alphaOff val="0"/>
          </a:schemeClr>
        </a:solidFill>
        <a:ln w="15875" cap="rnd" cmpd="sng" algn="ctr">
          <a:solidFill>
            <a:schemeClr val="accent2">
              <a:shade val="80000"/>
              <a:hueOff val="-165118"/>
              <a:satOff val="-16190"/>
              <a:lumOff val="176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02DF3-B49D-4CBE-A494-9D27CB2F6743}">
      <dsp:nvSpPr>
        <dsp:cNvPr id="0" name=""/>
        <dsp:cNvSpPr/>
      </dsp:nvSpPr>
      <dsp:spPr>
        <a:xfrm>
          <a:off x="4367728" y="2488316"/>
          <a:ext cx="1110301" cy="878681"/>
        </a:xfrm>
        <a:prstGeom prst="chevron">
          <a:avLst>
            <a:gd name="adj" fmla="val 70610"/>
          </a:avLst>
        </a:prstGeom>
        <a:solidFill>
          <a:schemeClr val="accent2">
            <a:shade val="80000"/>
            <a:hueOff val="-173808"/>
            <a:satOff val="-17042"/>
            <a:lumOff val="18585"/>
            <a:alphaOff val="0"/>
          </a:schemeClr>
        </a:solidFill>
        <a:ln w="15875" cap="rnd" cmpd="sng" algn="ctr">
          <a:solidFill>
            <a:schemeClr val="accent2">
              <a:shade val="80000"/>
              <a:hueOff val="-173808"/>
              <a:satOff val="-17042"/>
              <a:lumOff val="1858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D8CE78-CB8A-499C-819D-E823669FDD74}">
      <dsp:nvSpPr>
        <dsp:cNvPr id="0" name=""/>
        <dsp:cNvSpPr/>
      </dsp:nvSpPr>
      <dsp:spPr>
        <a:xfrm>
          <a:off x="364631" y="2576184"/>
          <a:ext cx="4806563" cy="7029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shade val="80000"/>
              <a:hueOff val="-295474"/>
              <a:satOff val="-28971"/>
              <a:lumOff val="31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Повреждение кож и менее выражено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364631" y="2576184"/>
        <a:ext cx="4806563" cy="702945"/>
      </dsp:txXfrm>
    </dsp:sp>
    <dsp:sp modelId="{7CCFC858-7DBD-4FBC-A897-40464BE20168}">
      <dsp:nvSpPr>
        <dsp:cNvPr id="0" name=""/>
        <dsp:cNvSpPr/>
      </dsp:nvSpPr>
      <dsp:spPr>
        <a:xfrm>
          <a:off x="364631" y="3450151"/>
          <a:ext cx="4744879" cy="43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64631" y="3450151"/>
        <a:ext cx="4744879" cy="431352"/>
      </dsp:txXfrm>
    </dsp:sp>
    <dsp:sp modelId="{2356F238-DFF5-4DAA-9743-C9CFCAE65A03}">
      <dsp:nvSpPr>
        <dsp:cNvPr id="0" name=""/>
        <dsp:cNvSpPr/>
      </dsp:nvSpPr>
      <dsp:spPr>
        <a:xfrm>
          <a:off x="364631" y="3881504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82499"/>
            <a:satOff val="-17894"/>
            <a:lumOff val="19515"/>
            <a:alphaOff val="0"/>
          </a:schemeClr>
        </a:solidFill>
        <a:ln w="15875" cap="rnd" cmpd="sng" algn="ctr">
          <a:solidFill>
            <a:schemeClr val="accent2">
              <a:shade val="80000"/>
              <a:hueOff val="-182499"/>
              <a:satOff val="-17894"/>
              <a:lumOff val="195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218949-49E2-44C7-A3DE-1861D54B45E6}">
      <dsp:nvSpPr>
        <dsp:cNvPr id="0" name=""/>
        <dsp:cNvSpPr/>
      </dsp:nvSpPr>
      <dsp:spPr>
        <a:xfrm>
          <a:off x="1034186" y="3881504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91189"/>
            <a:satOff val="-18746"/>
            <a:lumOff val="20444"/>
            <a:alphaOff val="0"/>
          </a:schemeClr>
        </a:solidFill>
        <a:ln w="15875" cap="rnd" cmpd="sng" algn="ctr">
          <a:solidFill>
            <a:schemeClr val="accent2">
              <a:shade val="80000"/>
              <a:hueOff val="-191189"/>
              <a:satOff val="-18746"/>
              <a:lumOff val="204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8AF7D-F23F-4BBB-9C8D-D21DC9BEF03A}">
      <dsp:nvSpPr>
        <dsp:cNvPr id="0" name=""/>
        <dsp:cNvSpPr/>
      </dsp:nvSpPr>
      <dsp:spPr>
        <a:xfrm>
          <a:off x="1703741" y="3881504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199879"/>
            <a:satOff val="-19598"/>
            <a:lumOff val="21373"/>
            <a:alphaOff val="0"/>
          </a:schemeClr>
        </a:solidFill>
        <a:ln w="15875" cap="rnd" cmpd="sng" algn="ctr">
          <a:solidFill>
            <a:schemeClr val="accent2">
              <a:shade val="80000"/>
              <a:hueOff val="-199879"/>
              <a:satOff val="-19598"/>
              <a:lumOff val="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F39C5-A2E1-46F4-AD3A-A92B84EEBE18}">
      <dsp:nvSpPr>
        <dsp:cNvPr id="0" name=""/>
        <dsp:cNvSpPr/>
      </dsp:nvSpPr>
      <dsp:spPr>
        <a:xfrm>
          <a:off x="2373296" y="3881504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08570"/>
            <a:satOff val="-20450"/>
            <a:lumOff val="22302"/>
            <a:alphaOff val="0"/>
          </a:schemeClr>
        </a:solidFill>
        <a:ln w="15875" cap="rnd" cmpd="sng" algn="ctr">
          <a:solidFill>
            <a:schemeClr val="accent2">
              <a:shade val="80000"/>
              <a:hueOff val="-208570"/>
              <a:satOff val="-20450"/>
              <a:lumOff val="223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10BA8-BA4E-458A-88F9-CC36926C26CA}">
      <dsp:nvSpPr>
        <dsp:cNvPr id="0" name=""/>
        <dsp:cNvSpPr/>
      </dsp:nvSpPr>
      <dsp:spPr>
        <a:xfrm>
          <a:off x="3042852" y="3881504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17260"/>
            <a:satOff val="-21302"/>
            <a:lumOff val="23232"/>
            <a:alphaOff val="0"/>
          </a:schemeClr>
        </a:solidFill>
        <a:ln w="15875" cap="rnd" cmpd="sng" algn="ctr">
          <a:solidFill>
            <a:schemeClr val="accent2">
              <a:shade val="80000"/>
              <a:hueOff val="-217260"/>
              <a:satOff val="-21302"/>
              <a:lumOff val="232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1689C2-082D-4D5B-BF43-D939355C9852}">
      <dsp:nvSpPr>
        <dsp:cNvPr id="0" name=""/>
        <dsp:cNvSpPr/>
      </dsp:nvSpPr>
      <dsp:spPr>
        <a:xfrm>
          <a:off x="3712407" y="3881504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25951"/>
            <a:satOff val="-22154"/>
            <a:lumOff val="24161"/>
            <a:alphaOff val="0"/>
          </a:schemeClr>
        </a:solidFill>
        <a:ln w="15875" cap="rnd" cmpd="sng" algn="ctr">
          <a:solidFill>
            <a:schemeClr val="accent2">
              <a:shade val="80000"/>
              <a:hueOff val="-225951"/>
              <a:satOff val="-22154"/>
              <a:lumOff val="241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8176D-03B4-45D2-BE35-38FD37FDDE62}">
      <dsp:nvSpPr>
        <dsp:cNvPr id="0" name=""/>
        <dsp:cNvSpPr/>
      </dsp:nvSpPr>
      <dsp:spPr>
        <a:xfrm>
          <a:off x="4381962" y="3881504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34641"/>
            <a:satOff val="-23006"/>
            <a:lumOff val="25090"/>
            <a:alphaOff val="0"/>
          </a:schemeClr>
        </a:solidFill>
        <a:ln w="15875" cap="rnd" cmpd="sng" algn="ctr">
          <a:solidFill>
            <a:schemeClr val="accent2">
              <a:shade val="80000"/>
              <a:hueOff val="-234641"/>
              <a:satOff val="-23006"/>
              <a:lumOff val="25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825CFC-A4EA-47BA-A439-A1B2D7F485BB}">
      <dsp:nvSpPr>
        <dsp:cNvPr id="0" name=""/>
        <dsp:cNvSpPr/>
      </dsp:nvSpPr>
      <dsp:spPr>
        <a:xfrm>
          <a:off x="364631" y="4070099"/>
          <a:ext cx="4744879" cy="431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002060"/>
              </a:solidFill>
            </a:rPr>
            <a:t>не требуют дополнительного мытья рук, не имеющих видимых загрязнений</a:t>
          </a:r>
          <a:endParaRPr lang="ru-RU" sz="1800" kern="1200" dirty="0">
            <a:solidFill>
              <a:srgbClr val="002060"/>
            </a:solidFill>
          </a:endParaRPr>
        </a:p>
      </dsp:txBody>
      <dsp:txXfrm>
        <a:off x="364631" y="4070099"/>
        <a:ext cx="4744879" cy="431352"/>
      </dsp:txXfrm>
    </dsp:sp>
    <dsp:sp modelId="{7951AD40-C74A-49D3-BA75-DA40EA2AD0AA}">
      <dsp:nvSpPr>
        <dsp:cNvPr id="0" name=""/>
        <dsp:cNvSpPr/>
      </dsp:nvSpPr>
      <dsp:spPr>
        <a:xfrm>
          <a:off x="364631" y="4501451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43332"/>
            <a:satOff val="-23858"/>
            <a:lumOff val="26019"/>
            <a:alphaOff val="0"/>
          </a:schemeClr>
        </a:solidFill>
        <a:ln w="15875" cap="rnd" cmpd="sng" algn="ctr">
          <a:solidFill>
            <a:schemeClr val="accent2">
              <a:shade val="80000"/>
              <a:hueOff val="-243332"/>
              <a:satOff val="-23858"/>
              <a:lumOff val="260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1E789-B197-43D4-9C82-3C127D6E9677}">
      <dsp:nvSpPr>
        <dsp:cNvPr id="0" name=""/>
        <dsp:cNvSpPr/>
      </dsp:nvSpPr>
      <dsp:spPr>
        <a:xfrm>
          <a:off x="1034186" y="4501451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52022"/>
            <a:satOff val="-24711"/>
            <a:lumOff val="26949"/>
            <a:alphaOff val="0"/>
          </a:schemeClr>
        </a:solidFill>
        <a:ln w="15875" cap="rnd" cmpd="sng" algn="ctr">
          <a:solidFill>
            <a:schemeClr val="accent2">
              <a:shade val="80000"/>
              <a:hueOff val="-252022"/>
              <a:satOff val="-24711"/>
              <a:lumOff val="269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BEA742-86C7-4C88-95AE-05E476FCD7CE}">
      <dsp:nvSpPr>
        <dsp:cNvPr id="0" name=""/>
        <dsp:cNvSpPr/>
      </dsp:nvSpPr>
      <dsp:spPr>
        <a:xfrm>
          <a:off x="1703741" y="4501451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60712"/>
            <a:satOff val="-25563"/>
            <a:lumOff val="27878"/>
            <a:alphaOff val="0"/>
          </a:schemeClr>
        </a:solidFill>
        <a:ln w="15875" cap="rnd" cmpd="sng" algn="ctr">
          <a:solidFill>
            <a:schemeClr val="accent2">
              <a:shade val="80000"/>
              <a:hueOff val="-260712"/>
              <a:satOff val="-25563"/>
              <a:lumOff val="278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F9004-E01D-46E1-92B5-9D599757A08A}">
      <dsp:nvSpPr>
        <dsp:cNvPr id="0" name=""/>
        <dsp:cNvSpPr/>
      </dsp:nvSpPr>
      <dsp:spPr>
        <a:xfrm>
          <a:off x="2373296" y="4501451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69403"/>
            <a:satOff val="-26415"/>
            <a:lumOff val="28807"/>
            <a:alphaOff val="0"/>
          </a:schemeClr>
        </a:solidFill>
        <a:ln w="15875" cap="rnd" cmpd="sng" algn="ctr">
          <a:solidFill>
            <a:schemeClr val="accent2">
              <a:shade val="80000"/>
              <a:hueOff val="-269403"/>
              <a:satOff val="-26415"/>
              <a:lumOff val="28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F301F-45A1-454C-B475-0871FEE02383}">
      <dsp:nvSpPr>
        <dsp:cNvPr id="0" name=""/>
        <dsp:cNvSpPr/>
      </dsp:nvSpPr>
      <dsp:spPr>
        <a:xfrm>
          <a:off x="3042852" y="4501451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78093"/>
            <a:satOff val="-27267"/>
            <a:lumOff val="29736"/>
            <a:alphaOff val="0"/>
          </a:schemeClr>
        </a:solidFill>
        <a:ln w="15875" cap="rnd" cmpd="sng" algn="ctr">
          <a:solidFill>
            <a:schemeClr val="accent2">
              <a:shade val="80000"/>
              <a:hueOff val="-278093"/>
              <a:satOff val="-27267"/>
              <a:lumOff val="297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4839A-75FE-472F-9806-C60D13558761}">
      <dsp:nvSpPr>
        <dsp:cNvPr id="0" name=""/>
        <dsp:cNvSpPr/>
      </dsp:nvSpPr>
      <dsp:spPr>
        <a:xfrm>
          <a:off x="3712407" y="4501451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86784"/>
            <a:satOff val="-28119"/>
            <a:lumOff val="30666"/>
            <a:alphaOff val="0"/>
          </a:schemeClr>
        </a:solidFill>
        <a:ln w="15875" cap="rnd" cmpd="sng" algn="ctr">
          <a:solidFill>
            <a:schemeClr val="accent2">
              <a:shade val="80000"/>
              <a:hueOff val="-286784"/>
              <a:satOff val="-28119"/>
              <a:lumOff val="3066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8B286-1026-46F4-A730-E04A48772609}">
      <dsp:nvSpPr>
        <dsp:cNvPr id="0" name=""/>
        <dsp:cNvSpPr/>
      </dsp:nvSpPr>
      <dsp:spPr>
        <a:xfrm>
          <a:off x="4381962" y="4501451"/>
          <a:ext cx="632650" cy="105441"/>
        </a:xfrm>
        <a:prstGeom prst="parallelogram">
          <a:avLst>
            <a:gd name="adj" fmla="val 140840"/>
          </a:avLst>
        </a:prstGeom>
        <a:solidFill>
          <a:schemeClr val="accent2">
            <a:shade val="80000"/>
            <a:hueOff val="-295474"/>
            <a:satOff val="-28971"/>
            <a:lumOff val="31595"/>
            <a:alphaOff val="0"/>
          </a:schemeClr>
        </a:solidFill>
        <a:ln w="15875" cap="rnd" cmpd="sng" algn="ctr">
          <a:solidFill>
            <a:schemeClr val="accent2">
              <a:shade val="80000"/>
              <a:hueOff val="-295474"/>
              <a:satOff val="-28971"/>
              <a:lumOff val="31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8C84B-66FA-42E2-B726-D24F425BF7F3}">
      <dsp:nvSpPr>
        <dsp:cNvPr id="0" name=""/>
        <dsp:cNvSpPr/>
      </dsp:nvSpPr>
      <dsp:spPr>
        <a:xfrm>
          <a:off x="2379930" y="0"/>
          <a:ext cx="3778250" cy="377825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4AA41F3-9985-4DD1-A0FA-AEA933E1AC17}">
      <dsp:nvSpPr>
        <dsp:cNvPr id="0" name=""/>
        <dsp:cNvSpPr/>
      </dsp:nvSpPr>
      <dsp:spPr>
        <a:xfrm>
          <a:off x="1405127" y="378193"/>
          <a:ext cx="8183719" cy="537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</a:rPr>
            <a:t>Мытье рук только тогда, когда они сильно загрязнены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31352" y="404418"/>
        <a:ext cx="8131269" cy="484769"/>
      </dsp:txXfrm>
    </dsp:sp>
    <dsp:sp modelId="{03D64317-C4E5-4CD1-AB2C-8A603D77B640}">
      <dsp:nvSpPr>
        <dsp:cNvPr id="0" name=""/>
        <dsp:cNvSpPr/>
      </dsp:nvSpPr>
      <dsp:spPr>
        <a:xfrm>
          <a:off x="1422465" y="982566"/>
          <a:ext cx="8149042" cy="537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</a:rPr>
            <a:t>Использование теплой (не горячей) воды.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48690" y="1008791"/>
        <a:ext cx="8096592" cy="484769"/>
      </dsp:txXfrm>
    </dsp:sp>
    <dsp:sp modelId="{1F55DCD1-C645-4E0B-812C-C4E658C02442}">
      <dsp:nvSpPr>
        <dsp:cNvPr id="0" name=""/>
        <dsp:cNvSpPr/>
      </dsp:nvSpPr>
      <dsp:spPr>
        <a:xfrm>
          <a:off x="1398705" y="1586938"/>
          <a:ext cx="8196563" cy="537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</a:rPr>
            <a:t>Использование синтетического моющего средства с  </a:t>
          </a:r>
          <a:r>
            <a:rPr lang="en-US" sz="2000" kern="1200" smtClean="0">
              <a:solidFill>
                <a:srgbClr val="002060"/>
              </a:solidFill>
            </a:rPr>
            <a:t>pH</a:t>
          </a:r>
          <a:r>
            <a:rPr lang="ru-RU" sz="2000" kern="1200" smtClean="0">
              <a:solidFill>
                <a:srgbClr val="002060"/>
              </a:solidFill>
            </a:rPr>
            <a:t> близкой к уровню здоровой кожи (5,5)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24930" y="1613163"/>
        <a:ext cx="8144113" cy="484769"/>
      </dsp:txXfrm>
    </dsp:sp>
    <dsp:sp modelId="{17414AED-35C6-433D-83C3-1EE62699C9EA}">
      <dsp:nvSpPr>
        <dsp:cNvPr id="0" name=""/>
        <dsp:cNvSpPr/>
      </dsp:nvSpPr>
      <dsp:spPr>
        <a:xfrm>
          <a:off x="1398705" y="2191311"/>
          <a:ext cx="8196563" cy="537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Тщательно ополаскивать руки  и высушивать после мытья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24930" y="2217536"/>
        <a:ext cx="8144113" cy="484769"/>
      </dsp:txXfrm>
    </dsp:sp>
    <dsp:sp modelId="{219E868B-1DD6-4DC8-B7C5-1E116F5EFC72}">
      <dsp:nvSpPr>
        <dsp:cNvPr id="0" name=""/>
        <dsp:cNvSpPr/>
      </dsp:nvSpPr>
      <dsp:spPr>
        <a:xfrm>
          <a:off x="1413170" y="2795683"/>
          <a:ext cx="8167633" cy="537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rgbClr val="002060"/>
              </a:solidFill>
            </a:rPr>
            <a:t>Использование смягчающих кремов</a:t>
          </a:r>
          <a:endParaRPr lang="ru-RU" sz="2000" kern="1200" dirty="0">
            <a:solidFill>
              <a:srgbClr val="002060"/>
            </a:solidFill>
          </a:endParaRPr>
        </a:p>
      </dsp:txBody>
      <dsp:txXfrm>
        <a:off x="1439395" y="2821908"/>
        <a:ext cx="8115183" cy="484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F29B9-BEC2-48F4-BF55-7C1BE4756A64}">
      <dsp:nvSpPr>
        <dsp:cNvPr id="0" name=""/>
        <dsp:cNvSpPr/>
      </dsp:nvSpPr>
      <dsp:spPr>
        <a:xfrm>
          <a:off x="1726" y="359030"/>
          <a:ext cx="2586116" cy="9329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Эффективность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468218" y="359030"/>
        <a:ext cx="1653132" cy="932984"/>
      </dsp:txXfrm>
    </dsp:sp>
    <dsp:sp modelId="{C2BAAD7D-5474-4114-9C79-67724330ECC3}">
      <dsp:nvSpPr>
        <dsp:cNvPr id="0" name=""/>
        <dsp:cNvSpPr/>
      </dsp:nvSpPr>
      <dsp:spPr>
        <a:xfrm>
          <a:off x="2284623" y="438333"/>
          <a:ext cx="8601705" cy="774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Выбор эффективной   и качественной линейки с учетом области применения, требований законодательства и индивидуальной переносимости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2671812" y="438333"/>
        <a:ext cx="7827328" cy="774377"/>
      </dsp:txXfrm>
    </dsp:sp>
    <dsp:sp modelId="{ED038F0F-2848-4D1F-BCB5-29610D51D4C1}">
      <dsp:nvSpPr>
        <dsp:cNvPr id="0" name=""/>
        <dsp:cNvSpPr/>
      </dsp:nvSpPr>
      <dsp:spPr>
        <a:xfrm>
          <a:off x="1726" y="1422632"/>
          <a:ext cx="2577067" cy="9329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Достаточность</a:t>
          </a:r>
          <a:r>
            <a:rPr lang="ru-RU" sz="1500" kern="1200" dirty="0" smtClean="0">
              <a:solidFill>
                <a:srgbClr val="002060"/>
              </a:solidFill>
            </a:rPr>
            <a:t> </a:t>
          </a:r>
          <a:endParaRPr lang="ru-RU" sz="1500" kern="1200" dirty="0">
            <a:solidFill>
              <a:srgbClr val="002060"/>
            </a:solidFill>
          </a:endParaRPr>
        </a:p>
      </dsp:txBody>
      <dsp:txXfrm>
        <a:off x="468218" y="1422632"/>
        <a:ext cx="1644083" cy="932984"/>
      </dsp:txXfrm>
    </dsp:sp>
    <dsp:sp modelId="{2CB741CA-936E-46A3-B961-D7F8F0182D71}">
      <dsp:nvSpPr>
        <dsp:cNvPr id="0" name=""/>
        <dsp:cNvSpPr/>
      </dsp:nvSpPr>
      <dsp:spPr>
        <a:xfrm>
          <a:off x="2275573" y="1501936"/>
          <a:ext cx="8500242" cy="774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Расчет потребности исходя из намеченного уровня приверженности медперсонала, пациентов, посетителей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2662762" y="1501936"/>
        <a:ext cx="7725865" cy="774377"/>
      </dsp:txXfrm>
    </dsp:sp>
    <dsp:sp modelId="{FE85F221-02EF-4177-8D11-9C5B32C324E4}">
      <dsp:nvSpPr>
        <dsp:cNvPr id="0" name=""/>
        <dsp:cNvSpPr/>
      </dsp:nvSpPr>
      <dsp:spPr>
        <a:xfrm>
          <a:off x="1726" y="2486235"/>
          <a:ext cx="2671205" cy="93298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2060"/>
              </a:solidFill>
            </a:rPr>
            <a:t>Доступность</a:t>
          </a:r>
          <a:endParaRPr lang="ru-RU" sz="1500" b="1" kern="1200" dirty="0">
            <a:solidFill>
              <a:srgbClr val="002060"/>
            </a:solidFill>
          </a:endParaRPr>
        </a:p>
      </dsp:txBody>
      <dsp:txXfrm>
        <a:off x="468218" y="2486235"/>
        <a:ext cx="1738221" cy="932984"/>
      </dsp:txXfrm>
    </dsp:sp>
    <dsp:sp modelId="{9D579ABF-2179-4F47-84A7-C78AD86D05DA}">
      <dsp:nvSpPr>
        <dsp:cNvPr id="0" name=""/>
        <dsp:cNvSpPr/>
      </dsp:nvSpPr>
      <dsp:spPr>
        <a:xfrm>
          <a:off x="2369711" y="2565538"/>
          <a:ext cx="8622536" cy="7743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rgbClr val="002060"/>
              </a:solidFill>
            </a:rPr>
            <a:t>Во всех местах оказания медпомощи, местах общего пользования, при входе в палатные отделения, у постели пациента, туалеты, буфеты, столовые</a:t>
          </a:r>
          <a:endParaRPr lang="ru-RU" sz="1700" kern="1200" dirty="0">
            <a:solidFill>
              <a:srgbClr val="002060"/>
            </a:solidFill>
          </a:endParaRPr>
        </a:p>
      </dsp:txBody>
      <dsp:txXfrm>
        <a:off x="2756900" y="2565538"/>
        <a:ext cx="7848159" cy="774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E85B5F-8750-4D47-80CA-A69AB2125165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72BC2-9F45-419D-B817-E3163BBB4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39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07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. </a:t>
            </a:r>
          </a:p>
          <a:p>
            <a:r>
              <a:rPr lang="ru-RU" b="1" dirty="0"/>
              <a:t>Непрямой контакт </a:t>
            </a:r>
            <a:r>
              <a:rPr lang="ru-RU" dirty="0"/>
              <a:t>является самым частым путем распространения возбудителей ИСМП. Осуществляется посредством механического переноса возбудителей от одного пациента к другому или от работника УЗ пациенту опосредовано, например, через руки на предметы больничной среды. </a:t>
            </a:r>
          </a:p>
          <a:p>
            <a:r>
              <a:rPr lang="ru-RU" b="1" dirty="0"/>
              <a:t>Факторами передачи </a:t>
            </a:r>
            <a:r>
              <a:rPr lang="ru-RU" dirty="0"/>
              <a:t>могут являться, например, медицинские инструменты и предметы обихода, используемые несколькими пациентами без проведения предварительного обеззараживания средств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D1B0-A5BF-4FAF-9966-ADC49B1BB8F7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51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Эндогенные инфекционные заболевания — группа инфекций, вызванных собственной микрофлорой пациента, чаще всего условно-патогенными микроорганизмами, постоянно вегетирующими в области тех биотопов человека, которые сообщаются с окружающей средой (кожа, слизистые желудочно-кишечного тракта, мочевыводящих путей).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основе развития эндогенных ИСМП рассматривают </a:t>
            </a:r>
            <a:r>
              <a:rPr lang="ru-RU" b="1" dirty="0" smtClean="0">
                <a:solidFill>
                  <a:srgbClr val="002060"/>
                </a:solidFill>
              </a:rPr>
              <a:t>внутренние факторы риска пациента</a:t>
            </a:r>
            <a:r>
              <a:rPr lang="ru-RU" dirty="0" smtClean="0"/>
              <a:t>. Выявление и своевременная корректировка актуальна на </a:t>
            </a:r>
            <a:r>
              <a:rPr lang="ru-RU" b="1" dirty="0" err="1" smtClean="0"/>
              <a:t>догоспитальном</a:t>
            </a:r>
            <a:r>
              <a:rPr lang="ru-RU" b="1" dirty="0" smtClean="0"/>
              <a:t> </a:t>
            </a:r>
            <a:r>
              <a:rPr lang="ru-RU" dirty="0" smtClean="0"/>
              <a:t>этапе, особенно если речь идет о плановых инвазивных видах медицинской помощи.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Преобладающая часть ИСМП носит эндемический характер и связана с индивидуальными факторами риска пациентов и с клиническими процедурами.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D1B0-A5BF-4FAF-9966-ADC49B1BB8F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673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3978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15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Хотя гигиена рук и считается самой важной мерой по предотвращению инфекций, связанных с медицинской помощью, и борьбе с ними, ее улучшение является сложной и трудной задачей.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Руководства ВОЗ по гигиене рук в медицинской помощи, подготовленного с помощью более чем 100 международных экспертов.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 Предоставляет медицинским работникам, административным работникам больниц и органам здравоохранения подробный обзор различных аспектов гигиены рук.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Одним из основных мероприятий в рамках деятельности по решению этой задачи является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пропаганда на глобальном уровне и на уровне стран гигиены рук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оказании медицинской помощи посредством кампании «Чистая помощь – это более безопасная помощь».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63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частота гигиены рук выше 60%, то даже при поступлении инфицированного пациента передача возбудителя от пациента к пациенту не наблюдается.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5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Гигиена рук является главной мерой для уменьшения распространенности инфекций. Хотя эта мера и является простой, во всем мире не используют ее в полной мере.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Соблюдение медицинскими работниками рекомендуемых мер по ги­гиене рук варьировало от 5 до 89% и в среднем составило 38,7%.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Вы­полнение гигиены рук зависело от загруженности и ряда других факто­ров;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неэкспериментальных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исследованиях, проведенных в больни­цах, где медицинские работники мыли руки в среднем от 5 до 42 раз за смену и 1,7—15,2 раза в час. Вдобавок длительность процедуры гигие­ны рук составляла в среднем от 6,6 до 30 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670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оценке воздействия программ улучшения гигиены рук следует учитывать экономию расходов, достигнутую в результате сокращения возникновения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97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359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После однократного мытья рук водой с мылом гидратация кожи увеличивается на 10 мин.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631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Пандемия COVID-19 и другие крупные вспышки заболеваний последнего времени (</a:t>
            </a:r>
            <a:r>
              <a:rPr lang="ru-RU" altLang="ru-RU" dirty="0" err="1" smtClean="0">
                <a:latin typeface="Arial" panose="020B0604020202020204" pitchFamily="34" charset="0"/>
              </a:rPr>
              <a:t>Эбола</a:t>
            </a:r>
            <a:r>
              <a:rPr lang="ru-RU" altLang="ru-RU" dirty="0" smtClean="0">
                <a:latin typeface="Arial" panose="020B0604020202020204" pitchFamily="34" charset="0"/>
              </a:rPr>
              <a:t> 2016), MERS-</a:t>
            </a:r>
            <a:r>
              <a:rPr lang="ru-RU" altLang="ru-RU" dirty="0" err="1" smtClean="0">
                <a:latin typeface="Arial" panose="020B0604020202020204" pitchFamily="34" charset="0"/>
              </a:rPr>
              <a:t>CoV</a:t>
            </a:r>
            <a:r>
              <a:rPr lang="ru-RU" altLang="ru-RU" dirty="0" smtClean="0">
                <a:latin typeface="Arial" panose="020B0604020202020204" pitchFamily="34" charset="0"/>
              </a:rPr>
              <a:t>)  продемонстрировали, в какой мере обращение в медицинские учреждения способствует распространения инфекций, причиняющих вред пациентам, медицинским работникам и посетителям больниц.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Учреждения здравоохранения представляют собой идеальное место для передачи инфекционных заболеваний. Это связано прежде всего с тем, что инвазивные медицинские манипуляции сопряжены с риском внесения микроорганизмов в организм человека и могут служить причиной возникновения инфекции. Медицинские услуги предоставляются большому числу пациентов в условиях ограниченного физического пространства и в течение непродолжительного времени; в силу своих профессиональных обязанностей медицинские работники и персонал учреждений здравоохранения находятся в ежедневном контакте с потенциально инфицированными материалами, и, наконец, с тем, что многие из пациентов, обращающихся за медицинской помощью, имеют тяжелую соматическую патологию и, в связи с этим, в большей степени подвержены риску инфицирования или являются источниками инфекции.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 smtClean="0">
              <a:latin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dirty="0" smtClean="0">
                <a:latin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D1B0-A5BF-4FAF-9966-ADC49B1BB8F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1210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r>
              <a:rPr lang="ru-RU" sz="1200" dirty="0" smtClean="0">
                <a:solidFill>
                  <a:srgbClr val="002060"/>
                </a:solidFill>
              </a:rPr>
              <a:t>быстрое действие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002060"/>
                </a:solidFill>
              </a:rPr>
              <a:t>снижают численность микроорганизмов в 10</a:t>
            </a:r>
            <a:r>
              <a:rPr lang="ru-RU" sz="1200" baseline="30000" dirty="0" smtClean="0">
                <a:solidFill>
                  <a:srgbClr val="002060"/>
                </a:solidFill>
              </a:rPr>
              <a:t>4</a:t>
            </a:r>
            <a:r>
              <a:rPr lang="ru-RU" sz="1200" dirty="0" smtClean="0">
                <a:solidFill>
                  <a:srgbClr val="002060"/>
                </a:solidFill>
              </a:rPr>
              <a:t> (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28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полигексаметиленгуанидины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112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полигексаметиленгуанидины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8112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09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648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72BC2-9F45-419D-B817-E3163BBB4C0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77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ИСМП  возникают во всем мире, как в развитых странах, так и в странах с недостаточными ресурсами. Инфекции, приобретаемые в медицинских учреждениях, относятся к главным причинам смерти и увеличения заболеваемости среди пациентов. всех возрастов, особенно среди наиболее уязвимых групп населения. Чем серьезнее болен пациент, тем больше риск приобретения ИСМП и риск умереть. Они представляют значительное Экономическое бремя как для пациентов и их семей, так и для общественного здравоохранения.</a:t>
            </a:r>
            <a:r>
              <a:rPr lang="ru-RU" sz="1200" b="0" i="0" kern="1200" baseline="0" dirty="0" smtClean="0">
                <a:solidFill>
                  <a:srgbClr val="3C4245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200" b="0" i="0" kern="1200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Расходы из-за ИСМП варьируется от страны к стране, но везде они являются значительными</a:t>
            </a:r>
            <a:endParaRPr lang="ru-RU" altLang="ru-RU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Эти инфекции, многие из которых вызваны организмами с множественной лекарственной устойчивостью, наносят вред пациентам, посетителям и медицинским работникам и возлагают значительное бремя на системы здравоохранения, в том числе связанные с этим возросшие расходы</a:t>
            </a:r>
          </a:p>
          <a:p>
            <a:r>
              <a:rPr lang="ru-RU" altLang="ru-RU" dirty="0" smtClean="0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 данным Глобального доклада ВОЗ 2022 г. </a:t>
            </a:r>
            <a:endParaRPr lang="ru-RU" altLang="ru-RU" dirty="0" smtClean="0">
              <a:latin typeface="Arial" panose="020B0604020202020204" pitchFamily="34" charset="0"/>
            </a:endParaRP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DE11BFD-02BF-408C-9223-CD01B494531B}" type="slidenum">
              <a:rPr lang="ru-RU" altLang="ru-RU" smtClean="0">
                <a:latin typeface="Arial" panose="020B0604020202020204" pitchFamily="34" charset="0"/>
              </a:rPr>
              <a:pPr/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solidFill>
                  <a:srgbClr val="3C424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следует из доклада, </a:t>
            </a:r>
          </a:p>
        </p:txBody>
      </p:sp>
      <p:sp>
        <p:nvSpPr>
          <p:cNvPr id="768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A1944B6-53DE-43A9-A269-17511D8D736F}" type="slidenum">
              <a:rPr lang="ru-RU" altLang="ru-RU" smtClean="0">
                <a:latin typeface="Arial" panose="020B0604020202020204" pitchFamily="34" charset="0"/>
              </a:rPr>
              <a:pPr/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dirty="0" smtClean="0">
                <a:solidFill>
                  <a:srgbClr val="3C424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altLang="ru-RU" dirty="0">
                <a:solidFill>
                  <a:srgbClr val="3C424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из доклада, </a:t>
            </a:r>
            <a:endParaRPr lang="ru-RU" altLang="ru-RU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49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5BAE459-649C-491C-8B6A-451FDA67058E}" type="slidenum">
              <a:rPr lang="ru-RU" altLang="ru-RU" smtClean="0">
                <a:latin typeface="Arial" panose="020B0604020202020204" pitchFamily="34" charset="0"/>
              </a:rPr>
              <a:pPr/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6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заболевших коронавирусной инфекцией среди медицинских работников значительно превышает</a:t>
            </a:r>
          </a:p>
          <a:p>
            <a:r>
              <a:rPr lang="ru-RU" altLang="ru-RU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среднюю по популяции. 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829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5879BFA-8365-45C0-8043-F3D933176AE2}" type="slidenum">
              <a:rPr lang="ru-RU" altLang="ru-RU" smtClean="0">
                <a:latin typeface="Arial" panose="020B0604020202020204" pitchFamily="34" charset="0"/>
              </a:rPr>
              <a:pPr/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solidFill>
                  <a:srgbClr val="00206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По данным Глобального доклада ВОЗ 2022 г. </a:t>
            </a: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9FC0BA-059C-4A03-80FA-E968CD725E0A}" type="slidenum">
              <a:rPr lang="ru-RU" altLang="ru-RU" smtClean="0">
                <a:latin typeface="Arial" panose="020B0604020202020204" pitchFamily="34" charset="0"/>
              </a:rPr>
              <a:pPr/>
              <a:t>7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386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</a:rPr>
              <a:t>Вопросы WASH (питьевого водоснабжения, санитарии и гигиены включены в задачу 4.а, 6.1 и 6.2  предусмотренную в Целях в области устойчивого развития, а в подразумеваемой форме они входят в задачи как один из элементов "всеобщего" доступа к услугам WASH "для всех". </a:t>
            </a:r>
          </a:p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4C5D6FF-F562-4ED1-AE09-65A332530F69}" type="slidenum">
              <a:rPr lang="ru-RU" altLang="ru-RU" smtClean="0">
                <a:latin typeface="Arial" panose="020B0604020202020204" pitchFamily="34" charset="0"/>
              </a:rPr>
              <a:pPr/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780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Способы распространения инфекционных заболеваний в медицинских учреждениях и вне их стен сходны; однако сами клинические методы, используемые при оказании медицинской помощи в лечебно- профилактических учреждениях (например, инвазивные процедуры, манипуляции, осуществляемые медицинским работником), могут способствовать распространению патогенов и инфекционных заболеваний.</a:t>
            </a:r>
          </a:p>
          <a:p>
            <a:r>
              <a:rPr lang="ru-RU" sz="1200" dirty="0" smtClean="0"/>
              <a:t>В соответствии с канонами эпидемиологии развитие эпидемического процесса при </a:t>
            </a:r>
            <a:r>
              <a:rPr lang="ru-RU" sz="1200" b="1" dirty="0" smtClean="0"/>
              <a:t>экзогенной </a:t>
            </a:r>
            <a:r>
              <a:rPr lang="ru-RU" sz="1200" dirty="0" smtClean="0"/>
              <a:t>инфекции всегда будет происходить по цепочке: источник инфекции — механизм, путь, фактор передачи — восприимчивый организм. При этом установление источника инфекции и факторов передачи является важным доказательством экзогенного инфицирования при оказании медицинской помощи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9D1B0-A5BF-4FAF-9966-ADC49B1BB8F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912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495800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D118B-C3CE-4ACC-9357-4739D3ADC8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651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Организация надлежащей гигиены рук медицинских работников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9381114" cy="1126283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Белорусский </a:t>
            </a:r>
            <a:r>
              <a:rPr lang="ru-RU" sz="2400" b="1" dirty="0">
                <a:solidFill>
                  <a:srgbClr val="002060"/>
                </a:solidFill>
              </a:rPr>
              <a:t>государственный медицинский </a:t>
            </a:r>
            <a:r>
              <a:rPr lang="ru-RU" sz="2400" b="1" dirty="0" smtClean="0">
                <a:solidFill>
                  <a:srgbClr val="002060"/>
                </a:solidFill>
              </a:rPr>
              <a:t>университет</a:t>
            </a:r>
          </a:p>
          <a:p>
            <a:endParaRPr lang="ru-RU" sz="24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Доцент кафедры эпидемиологии Гузовская Т.С.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AutoShape 2" descr="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/>
              <a:t>Контактный механизм передачи</a:t>
            </a:r>
          </a:p>
        </p:txBody>
      </p:sp>
      <p:sp>
        <p:nvSpPr>
          <p:cNvPr id="5837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859AB9A1-6010-46CB-A475-C26326A1EDDF}" type="slidenum">
              <a:rPr lang="ru-RU" altLang="ru-RU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03388" y="1009403"/>
            <a:ext cx="9898804" cy="5732711"/>
          </a:xfrm>
        </p:spPr>
        <p:txBody>
          <a:bodyPr>
            <a:normAutofit/>
          </a:bodyPr>
          <a:lstStyle/>
          <a:p>
            <a:pPr marL="320040" indent="-320040">
              <a:buNone/>
              <a:defRPr/>
            </a:pPr>
            <a:r>
              <a:rPr lang="ru-RU" alt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altLang="ru-RU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условиях стационаров нередко является ведущим.</a:t>
            </a:r>
          </a:p>
          <a:p>
            <a:pPr marL="320040" indent="-320040">
              <a:buNone/>
              <a:defRPr/>
            </a:pPr>
            <a:r>
              <a:rPr lang="ru-RU" alt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передачи:</a:t>
            </a:r>
          </a:p>
          <a:p>
            <a:pPr marL="320040" indent="-320040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800" b="1" i="1" u="sng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медицинского персонала</a:t>
            </a:r>
          </a:p>
          <a:p>
            <a:pPr marL="320040" indent="-320040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003300"/>
                </a:solidFill>
              </a:rPr>
              <a:t>перчатки</a:t>
            </a:r>
            <a:r>
              <a:rPr lang="ru-RU" altLang="ru-RU" sz="2800" dirty="0">
                <a:solidFill>
                  <a:srgbClr val="003300"/>
                </a:solidFill>
              </a:rPr>
              <a:t> </a:t>
            </a:r>
            <a:r>
              <a:rPr lang="ru-RU" altLang="ru-RU" sz="2800" b="1" i="1" u="sng" dirty="0">
                <a:solidFill>
                  <a:srgbClr val="003300"/>
                </a:solidFill>
              </a:rPr>
              <a:t>(и через отверстия в перчатках с рук медицинских работников)</a:t>
            </a:r>
          </a:p>
          <a:p>
            <a:pPr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белье</a:t>
            </a:r>
            <a:r>
              <a:rPr lang="ru-RU" alt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altLang="ru-RU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халаты</a:t>
            </a:r>
          </a:p>
          <a:p>
            <a:pPr marL="320040" indent="-320040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</a:t>
            </a:r>
            <a:r>
              <a:rPr lang="ru-RU" alt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ухода за больными</a:t>
            </a:r>
          </a:p>
          <a:p>
            <a:pPr marL="320040" indent="-320040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медицинский инструментарий</a:t>
            </a:r>
          </a:p>
          <a:p>
            <a:pPr marL="320040" indent="-320040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повязки и антисептики</a:t>
            </a:r>
          </a:p>
          <a:p>
            <a:pPr marL="320040" indent="-320040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медицинская </a:t>
            </a:r>
            <a:r>
              <a:rPr lang="ru-RU" alt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аппаратура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43896" y="1698171"/>
            <a:ext cx="5593278" cy="50470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Наиболее обсемененные объекты в стационаре: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общие полотенца в ординаторских и сестринских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телефоны, в том числе мобильные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стетоскопы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клавиатуры и компьютерные мыши</a:t>
            </a:r>
          </a:p>
        </p:txBody>
      </p:sp>
    </p:spTree>
    <p:extLst>
      <p:ext uri="{BB962C8B-B14F-4D97-AF65-F5344CB8AC3E}">
        <p14:creationId xmlns:p14="http://schemas.microsoft.com/office/powerpoint/2010/main" val="287123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917" y="287976"/>
            <a:ext cx="9001496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Эндогенное инфицирование</a:t>
            </a:r>
          </a:p>
        </p:txBody>
      </p:sp>
      <p:sp>
        <p:nvSpPr>
          <p:cNvPr id="696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8E9E318-D3E2-42DF-9912-D0B5E523AF15}" type="slidenum">
              <a:rPr lang="ru-RU" altLang="ru-RU" sz="1200" smtClean="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ru-RU" altLang="ru-RU" sz="120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6246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24395" y="1018309"/>
            <a:ext cx="11264049" cy="5068888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является</a:t>
            </a:r>
            <a:r>
              <a:rPr lang="ru-RU" altLang="ru-RU" sz="2400" dirty="0" smtClean="0">
                <a:solidFill>
                  <a:srgbClr val="002060"/>
                </a:solidFill>
              </a:rPr>
              <a:t> результатом заражения собственными микроорганизмами, постоянными обитателями слизистых оболочек и кожных покровов. 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подавляющее большинство (80-85%)</a:t>
            </a:r>
            <a:r>
              <a:rPr lang="ru-RU" alt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sz="2400" dirty="0">
                <a:solidFill>
                  <a:srgbClr val="002060"/>
                </a:solidFill>
              </a:rPr>
              <a:t>хирургических инфекций во всем мире имеет эндогенное происхождение.</a:t>
            </a:r>
          </a:p>
          <a:p>
            <a:pPr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этиологической структуре </a:t>
            </a:r>
            <a:r>
              <a:rPr lang="ru-RU" altLang="ru-RU" sz="2400" dirty="0">
                <a:solidFill>
                  <a:srgbClr val="002060"/>
                </a:solidFill>
              </a:rPr>
              <a:t>ИОХВ (абдоминальная хирургия) преобладает </a:t>
            </a:r>
            <a:r>
              <a:rPr lang="ru-RU" altLang="ru-RU" sz="2400" dirty="0" err="1" smtClean="0">
                <a:solidFill>
                  <a:srgbClr val="002060"/>
                </a:solidFill>
              </a:rPr>
              <a:t>E.сoli</a:t>
            </a:r>
            <a:r>
              <a:rPr lang="ru-RU" altLang="ru-RU" sz="2400" dirty="0" smtClean="0">
                <a:solidFill>
                  <a:srgbClr val="002060"/>
                </a:solidFill>
              </a:rPr>
              <a:t> </a:t>
            </a:r>
            <a:r>
              <a:rPr lang="ru-RU" altLang="ru-RU" sz="2400" dirty="0">
                <a:solidFill>
                  <a:srgbClr val="002060"/>
                </a:solidFill>
              </a:rPr>
              <a:t>– 50% и более, что подтверждает эндогенный характер инфицирования.</a:t>
            </a:r>
          </a:p>
          <a:p>
            <a:pPr marL="0" indent="0">
              <a:buFont typeface="Wingdings" charset="2"/>
              <a:buNone/>
              <a:defRPr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основании механизма возникновения подразделяются на:</a:t>
            </a:r>
          </a:p>
          <a:p>
            <a:pPr>
              <a:buFont typeface="Wingdings" charset="2"/>
              <a:buChar char=""/>
              <a:defRPr/>
            </a:pPr>
            <a:r>
              <a:rPr lang="ru-RU" sz="2400" dirty="0">
                <a:solidFill>
                  <a:srgbClr val="002060"/>
                </a:solidFill>
              </a:rPr>
              <a:t>инфекции, связанные с распространением возбудителя из органа (полости), его содержащего, при </a:t>
            </a:r>
            <a:r>
              <a:rPr lang="ru-RU" sz="2400" b="1" dirty="0">
                <a:solidFill>
                  <a:srgbClr val="002060"/>
                </a:solidFill>
              </a:rPr>
              <a:t>выполнении на нем медицинских операций/манипуляций </a:t>
            </a:r>
            <a:r>
              <a:rPr lang="ru-RU" sz="2400" dirty="0">
                <a:solidFill>
                  <a:srgbClr val="002060"/>
                </a:solidFill>
              </a:rPr>
              <a:t>(перенос возбудителя посредством</a:t>
            </a:r>
            <a:r>
              <a:rPr lang="ru-RU" altLang="ru-RU" sz="2400" dirty="0">
                <a:solidFill>
                  <a:srgbClr val="002060"/>
                </a:solidFill>
              </a:rPr>
              <a:t> инструментов, орошающих растворов, </a:t>
            </a:r>
            <a:r>
              <a:rPr lang="ru-RU" altLang="ru-RU" sz="2400" b="1" dirty="0">
                <a:solidFill>
                  <a:srgbClr val="FF0000"/>
                </a:solidFill>
              </a:rPr>
              <a:t>рук</a:t>
            </a:r>
            <a:r>
              <a:rPr lang="ru-RU" altLang="ru-RU" sz="2400" dirty="0">
                <a:solidFill>
                  <a:srgbClr val="002060"/>
                </a:solidFill>
              </a:rPr>
              <a:t>)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Font typeface="Wingdings" charset="2"/>
              <a:buChar char=""/>
              <a:defRPr/>
            </a:pPr>
            <a:r>
              <a:rPr lang="ru-RU" sz="2400" dirty="0">
                <a:solidFill>
                  <a:srgbClr val="002060"/>
                </a:solidFill>
              </a:rPr>
              <a:t>инфекции, связанные с распространением возбудителя из хронического очага инфекции, кожи и слизистых </a:t>
            </a:r>
            <a:r>
              <a:rPr lang="ru-RU" sz="2400" dirty="0" smtClean="0">
                <a:solidFill>
                  <a:srgbClr val="002060"/>
                </a:solidFill>
              </a:rPr>
              <a:t>оболочек</a:t>
            </a:r>
          </a:p>
          <a:p>
            <a:pPr>
              <a:buFont typeface="Wingdings" charset="2"/>
              <a:buChar char=""/>
              <a:defRPr/>
            </a:pPr>
            <a:r>
              <a:rPr lang="ru-RU" sz="2400" b="1" dirty="0">
                <a:solidFill>
                  <a:srgbClr val="002060"/>
                </a:solidFill>
              </a:rPr>
              <a:t>Внутренние факторы риска пациента</a:t>
            </a:r>
            <a:endParaRPr lang="ru-RU" altLang="ru-RU" sz="2400" dirty="0">
              <a:solidFill>
                <a:srgbClr val="002060"/>
              </a:solidFill>
            </a:endParaRPr>
          </a:p>
          <a:p>
            <a:pPr>
              <a:buFont typeface="Wingdings" charset="2"/>
              <a:buChar char=""/>
              <a:defRPr/>
            </a:pPr>
            <a:endParaRPr lang="ru-RU" sz="2400" dirty="0">
              <a:solidFill>
                <a:srgbClr val="002060"/>
              </a:solidFill>
            </a:endParaRPr>
          </a:p>
          <a:p>
            <a:pPr eaLnBrk="1" hangingPunct="1">
              <a:buClr>
                <a:srgbClr val="002060"/>
              </a:buClr>
              <a:buFont typeface="Wingdings" panose="05000000000000000000" pitchFamily="2" charset="2"/>
              <a:buChar char="q"/>
              <a:defRPr/>
            </a:pPr>
            <a:endParaRPr lang="ru-RU" altLang="ru-RU" sz="2400" dirty="0" smtClean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0014" y="3806617"/>
            <a:ext cx="11424063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уникальной причины конкретного случая эндогенной инфекции </a:t>
            </a:r>
            <a:r>
              <a:rPr lang="ru-RU" altLang="ru-R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крайне сложно и эпидемиологически не обосновано! </a:t>
            </a:r>
          </a:p>
          <a:p>
            <a:pPr>
              <a:defRPr/>
            </a:pPr>
            <a:r>
              <a:rPr lang="ru-RU" altLang="ru-RU" sz="2400" b="1" i="1" dirty="0">
                <a:solidFill>
                  <a:srgbClr val="002060"/>
                </a:solidFill>
              </a:rPr>
              <a:t>Выявление и своевременная корректировка актуальна на </a:t>
            </a:r>
            <a:r>
              <a:rPr lang="ru-RU" altLang="ru-RU" sz="2400" b="1" i="1" dirty="0" err="1">
                <a:solidFill>
                  <a:srgbClr val="002060"/>
                </a:solidFill>
              </a:rPr>
              <a:t>догоспитальном</a:t>
            </a:r>
            <a:r>
              <a:rPr lang="ru-RU" altLang="ru-RU" sz="2400" b="1" i="1" dirty="0">
                <a:solidFill>
                  <a:srgbClr val="002060"/>
                </a:solidFill>
              </a:rPr>
              <a:t> этапе</a:t>
            </a:r>
          </a:p>
        </p:txBody>
      </p:sp>
    </p:spTree>
    <p:extLst>
      <p:ext uri="{BB962C8B-B14F-4D97-AF65-F5344CB8AC3E}">
        <p14:creationId xmlns:p14="http://schemas.microsoft.com/office/powerpoint/2010/main" val="21810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Заголовок 1"/>
          <p:cNvSpPr>
            <a:spLocks noGrp="1"/>
          </p:cNvSpPr>
          <p:nvPr>
            <p:ph type="title"/>
          </p:nvPr>
        </p:nvSpPr>
        <p:spPr>
          <a:xfrm>
            <a:off x="1496291" y="609600"/>
            <a:ext cx="10604665" cy="9906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C00000"/>
                </a:solidFill>
              </a:rPr>
              <a:t>Руки медицинского персонала – важнейший фактор </a:t>
            </a:r>
            <a:r>
              <a:rPr lang="ru-RU" altLang="ru-RU" b="1" dirty="0" smtClean="0">
                <a:solidFill>
                  <a:srgbClr val="C00000"/>
                </a:solidFill>
              </a:rPr>
              <a:t>передачи</a:t>
            </a:r>
            <a:br>
              <a:rPr lang="ru-RU" altLang="ru-RU" b="1" dirty="0" smtClean="0">
                <a:solidFill>
                  <a:srgbClr val="C00000"/>
                </a:solidFill>
              </a:rPr>
            </a:b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Микрофлора </a:t>
            </a:r>
            <a:r>
              <a:rPr lang="ru-RU" alt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кожи рук подразделяется:</a:t>
            </a:r>
            <a:br>
              <a:rPr lang="ru-RU" altLang="ru-RU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altLang="ru-RU" dirty="0"/>
          </a:p>
        </p:txBody>
      </p:sp>
      <p:sp>
        <p:nvSpPr>
          <p:cNvPr id="82947" name="Объект 2"/>
          <p:cNvSpPr>
            <a:spLocks noGrp="1"/>
          </p:cNvSpPr>
          <p:nvPr>
            <p:ph sz="quarter" idx="1"/>
          </p:nvPr>
        </p:nvSpPr>
        <p:spPr>
          <a:xfrm>
            <a:off x="1128156" y="2550227"/>
            <a:ext cx="10652166" cy="51419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резидентная микрофлору </a:t>
            </a:r>
            <a:r>
              <a:rPr lang="ru-RU" altLang="ru-RU" sz="2800" dirty="0"/>
              <a:t>– микробы, которые постоянно живут и размножаются в коже и на ее поверхности</a:t>
            </a:r>
          </a:p>
          <a:p>
            <a:pPr>
              <a:defRPr/>
            </a:pP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транзиторная микрофлору </a:t>
            </a:r>
            <a:r>
              <a:rPr lang="ru-RU" altLang="ru-RU" sz="2800" dirty="0"/>
              <a:t>– микробы, которые только временно контаминируют кожу. </a:t>
            </a:r>
          </a:p>
        </p:txBody>
      </p:sp>
      <p:sp>
        <p:nvSpPr>
          <p:cNvPr id="942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235790DA-1BD8-4EEC-B383-B00C8EA594B6}" type="slidenum">
              <a:rPr lang="ru-RU" altLang="ru-RU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pic>
        <p:nvPicPr>
          <p:cNvPr id="8194" name="Picture 2" descr="Всемирный день гигиены рук » Гродненская Областная Клиническая больница  Медицинской Реабили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700" y="4995058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9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Заголовок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Резидентная микрофлора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116281" y="1600201"/>
            <a:ext cx="10509662" cy="5141913"/>
          </a:xfrm>
        </p:spPr>
        <p:txBody>
          <a:bodyPr/>
          <a:lstStyle/>
          <a:p>
            <a:pPr>
              <a:defRPr/>
            </a:pPr>
            <a:r>
              <a:rPr lang="ru-RU" sz="3000" dirty="0" smtClean="0"/>
              <a:t>стимулирует </a:t>
            </a:r>
            <a:r>
              <a:rPr lang="ru-RU" sz="3000" dirty="0"/>
              <a:t>образование антител и препятствует заселению кожи грамотрицательными микроорганизмами </a:t>
            </a:r>
          </a:p>
          <a:p>
            <a:pPr>
              <a:defRPr/>
            </a:pPr>
            <a:r>
              <a:rPr lang="ru-RU" sz="3000" dirty="0"/>
              <a:t>обитает в роговом слое кожи, находится в волосяных фолликулах, сальных, потовых железах, в области ногтевых валиков, под ногтями, между пальцами</a:t>
            </a:r>
          </a:p>
          <a:p>
            <a:pPr>
              <a:defRPr/>
            </a:pPr>
            <a:r>
              <a:rPr lang="ru-RU" sz="3000" dirty="0"/>
              <a:t>представлена кокками: </a:t>
            </a:r>
            <a:r>
              <a:rPr lang="ru-RU" sz="3000" dirty="0" err="1"/>
              <a:t>эпидермальным</a:t>
            </a:r>
            <a:r>
              <a:rPr lang="ru-RU" sz="3000" dirty="0"/>
              <a:t> и другими видами стафилококков, </a:t>
            </a:r>
            <a:r>
              <a:rPr lang="ru-RU" sz="3000" dirty="0" err="1"/>
              <a:t>дифтероидами</a:t>
            </a:r>
            <a:r>
              <a:rPr lang="ru-RU" sz="3000" dirty="0"/>
              <a:t>, </a:t>
            </a:r>
            <a:r>
              <a:rPr lang="ru-RU" sz="3000" dirty="0" err="1"/>
              <a:t>пропионибактериями</a:t>
            </a:r>
            <a:r>
              <a:rPr lang="ru-RU" sz="3000" dirty="0"/>
              <a:t>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2316EC8F-9EA3-45A3-8B43-E46AFE575D3F}" type="slidenum">
              <a:rPr lang="ru-RU" altLang="ru-RU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13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49200" y="3453728"/>
            <a:ext cx="8887433" cy="18036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32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Резидентную микрофлору </a:t>
            </a:r>
            <a:r>
              <a:rPr lang="ru-RU" sz="32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невозможно</a:t>
            </a:r>
            <a:r>
              <a:rPr lang="ru-RU" sz="32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полностью удалить при обычном мытье рук и обработке антисептиками</a:t>
            </a:r>
          </a:p>
        </p:txBody>
      </p:sp>
    </p:spTree>
    <p:extLst>
      <p:ext uri="{BB962C8B-B14F-4D97-AF65-F5344CB8AC3E}">
        <p14:creationId xmlns:p14="http://schemas.microsoft.com/office/powerpoint/2010/main" val="245574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Заголовок 1"/>
          <p:cNvSpPr>
            <a:spLocks noGrp="1"/>
          </p:cNvSpPr>
          <p:nvPr>
            <p:ph type="title"/>
          </p:nvPr>
        </p:nvSpPr>
        <p:spPr>
          <a:xfrm>
            <a:off x="1804266" y="228600"/>
            <a:ext cx="8153400" cy="990600"/>
          </a:xfrm>
        </p:spPr>
        <p:txBody>
          <a:bodyPr/>
          <a:lstStyle/>
          <a:p>
            <a:r>
              <a:rPr lang="ru-RU" altLang="ru-RU" dirty="0">
                <a:solidFill>
                  <a:srgbClr val="002060"/>
                </a:solidFill>
              </a:rPr>
              <a:t>Транзиторная микрофлора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78775" y="1175657"/>
            <a:ext cx="11127178" cy="568234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>
                <a:solidFill>
                  <a:srgbClr val="002060"/>
                </a:solidFill>
              </a:rPr>
              <a:t>Представлена преимущественно микроорганизмами, находящимися во внешней среде медицинского учреждения, опасными в эпидемическом отношении: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rgbClr val="002060"/>
                </a:solidFill>
              </a:rPr>
              <a:t>патогенные микроорганизмы (сальмонеллы, </a:t>
            </a:r>
            <a:r>
              <a:rPr lang="ru-RU" sz="2400" dirty="0" err="1">
                <a:solidFill>
                  <a:srgbClr val="002060"/>
                </a:solidFill>
              </a:rPr>
              <a:t>шигеллы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err="1">
                <a:solidFill>
                  <a:srgbClr val="002060"/>
                </a:solidFill>
              </a:rPr>
              <a:t>ротавирусы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ВГА и </a:t>
            </a:r>
            <a:r>
              <a:rPr lang="ru-RU" sz="2400" dirty="0">
                <a:solidFill>
                  <a:srgbClr val="002060"/>
                </a:solidFill>
              </a:rPr>
              <a:t>др.)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330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sz="2400" dirty="0">
                <a:solidFill>
                  <a:srgbClr val="002060"/>
                </a:solidFill>
              </a:rPr>
              <a:t>условно-патогенные микроорганизмы: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6600"/>
                </a:solidFill>
              </a:rPr>
              <a:t>грамположительные (стафилококки золотистый и </a:t>
            </a:r>
            <a:r>
              <a:rPr lang="ru-RU" sz="2400" dirty="0" err="1">
                <a:solidFill>
                  <a:srgbClr val="006600"/>
                </a:solidFill>
              </a:rPr>
              <a:t>эпидермальный</a:t>
            </a:r>
            <a:r>
              <a:rPr lang="ru-RU" sz="2400" dirty="0">
                <a:solidFill>
                  <a:srgbClr val="006600"/>
                </a:solidFill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6600"/>
                </a:solidFill>
              </a:rPr>
              <a:t>грамотрицательные (кишечная палочка, клебсиеллы, </a:t>
            </a:r>
            <a:r>
              <a:rPr lang="ru-RU" sz="2400" dirty="0" err="1">
                <a:solidFill>
                  <a:srgbClr val="006600"/>
                </a:solidFill>
              </a:rPr>
              <a:t>псевдомонады</a:t>
            </a:r>
            <a:r>
              <a:rPr lang="ru-RU" sz="2400" dirty="0">
                <a:solidFill>
                  <a:srgbClr val="006600"/>
                </a:solidFill>
              </a:rPr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660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006600"/>
                </a:solidFill>
              </a:rPr>
              <a:t>грибы (</a:t>
            </a:r>
            <a:r>
              <a:rPr lang="ru-RU" sz="2400" dirty="0" err="1">
                <a:solidFill>
                  <a:srgbClr val="006600"/>
                </a:solidFill>
              </a:rPr>
              <a:t>кандиды</a:t>
            </a:r>
            <a:r>
              <a:rPr lang="ru-RU" sz="2400" dirty="0">
                <a:solidFill>
                  <a:srgbClr val="006600"/>
                </a:solidFill>
              </a:rPr>
              <a:t>, аспергиллы)</a:t>
            </a:r>
          </a:p>
        </p:txBody>
      </p:sp>
      <p:sp>
        <p:nvSpPr>
          <p:cNvPr id="9626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058721F0-BCCA-4EC1-A2DB-E9E106D0BF0C}" type="slidenum">
              <a:rPr lang="ru-RU" altLang="ru-RU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14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pic>
        <p:nvPicPr>
          <p:cNvPr id="5122" name="Picture 2" descr="Всемирный день гигиены рук » Гродненская Областная Клиническая больница  Медицинской Реабилита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944" y="4911931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0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0036" y="228600"/>
            <a:ext cx="10272155" cy="990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alt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Руки медицинского персонала – важнейший фактор передачи</a:t>
            </a:r>
          </a:p>
        </p:txBody>
      </p:sp>
      <p:sp>
        <p:nvSpPr>
          <p:cNvPr id="6041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A104F982-0C38-42FA-8307-E8822BFF99FB}" type="slidenum">
              <a:rPr lang="ru-RU" altLang="ru-RU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ru-RU" altLang="ru-RU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427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1268" y="1600201"/>
            <a:ext cx="11210307" cy="5141913"/>
          </a:xfrm>
        </p:spPr>
        <p:txBody>
          <a:bodyPr>
            <a:normAutofit/>
          </a:bodyPr>
          <a:lstStyle/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Наибольшее</a:t>
            </a: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значение имеет транзиторная микрофлора, полученная медицинским персоналом в результате контакта с инфицированными (колонизированными) пациентами или контаминированными объектами.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многих случаях </a:t>
            </a:r>
            <a:r>
              <a:rPr lang="ru-RU" altLang="ru-RU" sz="28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возбудители ИСМП, выделяющиеся от пациентов, не обнаруживаются нигде, кроме рук персонала.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Микробы посредством рук 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медперсонала могут передаваться пациентам и/или </a:t>
            </a:r>
            <a:r>
              <a:rPr lang="ru-RU" altLang="ru-RU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контаминировать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различные объекты больничной среды.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31272" y="3964862"/>
            <a:ext cx="10960925" cy="15323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Транзиторная микрофлора сохраняется на руках не более 24 часов и </a:t>
            </a:r>
            <a:r>
              <a:rPr lang="ru-RU" sz="2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быть удалена </a:t>
            </a:r>
            <a:r>
              <a:rPr lang="ru-RU" sz="2800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путем обычного мытья рук и обработки антисептиками</a:t>
            </a:r>
          </a:p>
        </p:txBody>
      </p:sp>
    </p:spTree>
    <p:extLst>
      <p:ext uri="{BB962C8B-B14F-4D97-AF65-F5344CB8AC3E}">
        <p14:creationId xmlns:p14="http://schemas.microsoft.com/office/powerpoint/2010/main" val="360802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527051" y="115888"/>
            <a:ext cx="11330516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dirty="0" smtClean="0">
                <a:solidFill>
                  <a:srgbClr val="002060"/>
                </a:solidFill>
              </a:rPr>
              <a:t>Контаминация рук/перчаток медицинского персонала</a:t>
            </a:r>
          </a:p>
        </p:txBody>
      </p:sp>
      <p:graphicFrame>
        <p:nvGraphicFramePr>
          <p:cNvPr id="58456" name="Group 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22650653"/>
              </p:ext>
            </p:extLst>
          </p:nvPr>
        </p:nvGraphicFramePr>
        <p:xfrm>
          <a:off x="381934" y="1565110"/>
          <a:ext cx="11618384" cy="4717098"/>
        </p:xfrm>
        <a:graphic>
          <a:graphicData uri="http://schemas.openxmlformats.org/drawingml/2006/table">
            <a:tbl>
              <a:tblPr/>
              <a:tblGrid>
                <a:gridCol w="7298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0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Манипуляция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Кол-во бактерий на 1 перчатку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55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Смена повязки, контаминированные пролежни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- 10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Замена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назогастральной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трубки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5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 - 10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Отсос слизи у </a:t>
                      </a:r>
                      <a:r>
                        <a:rPr kumimoji="0" lang="ru-RU" alt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интубированного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пациента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 - 10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Опорожнение емкости с контаминированной мочой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6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 - 10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7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9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Подмывание промежности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8 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- 10</a:t>
                      </a:r>
                      <a:r>
                        <a:rPr kumimoji="0" lang="ru-RU" altLang="ru-RU" sz="2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10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 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121920" marR="12192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249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6E572789-1324-4D70-88EE-91E03634EC21}" type="slidenum">
              <a:rPr lang="ru-RU" altLang="ru-RU" sz="1200" smtClean="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ru-RU" altLang="ru-RU" sz="120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5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66305" y="228600"/>
            <a:ext cx="7778339" cy="9906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dirty="0">
                <a:solidFill>
                  <a:srgbClr val="002060"/>
                </a:solidFill>
              </a:rPr>
              <a:t>Контаминация рук</a:t>
            </a:r>
          </a:p>
        </p:txBody>
      </p:sp>
      <p:sp>
        <p:nvSpPr>
          <p:cNvPr id="6349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C4DBD5E-5663-46DE-A52B-FE0DB490949A}" type="slidenum">
              <a:rPr lang="ru-RU" altLang="ru-RU" sz="1200" smtClean="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ru-RU" altLang="ru-RU" sz="120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35034" y="1600201"/>
            <a:ext cx="10813033" cy="514191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100-1000</a:t>
            </a:r>
            <a:r>
              <a:rPr lang="ru-RU" alt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КОЕ </a:t>
            </a:r>
            <a:r>
              <a:rPr lang="ru-RU" altLang="ru-RU" sz="2400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Klebsiellaе</a:t>
            </a:r>
            <a:r>
              <a:rPr lang="ru-RU" alt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ru-RU" alt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выполнении </a:t>
            </a:r>
            <a:r>
              <a:rPr lang="ru-RU" altLang="ru-RU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«чистых» процедур:</a:t>
            </a:r>
          </a:p>
          <a:p>
            <a:pPr eaLnBrk="1" hangingPunct="1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поднятие пациента</a:t>
            </a:r>
          </a:p>
          <a:p>
            <a:pPr eaLnBrk="1" hangingPunct="1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измерение пульса</a:t>
            </a:r>
          </a:p>
          <a:p>
            <a:pPr eaLnBrk="1" hangingPunct="1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измерение АД</a:t>
            </a:r>
          </a:p>
          <a:p>
            <a:pPr eaLnBrk="1" hangingPunct="1">
              <a:buClr>
                <a:srgbClr val="003300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2400" dirty="0" smtClean="0">
                <a:solidFill>
                  <a:srgbClr val="002060"/>
                </a:solidFill>
              </a:rPr>
              <a:t>при касании плеча, руки, паховой области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10-600</a:t>
            </a: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КОЕ </a:t>
            </a:r>
            <a:r>
              <a:rPr lang="ru-RU" altLang="ru-RU" sz="24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P.mirabilis</a:t>
            </a:r>
            <a:r>
              <a:rPr lang="ru-RU" alt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после контакта с </a:t>
            </a:r>
            <a:r>
              <a:rPr lang="ru-RU" altLang="ru-RU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паховой областью пациента.</a:t>
            </a:r>
          </a:p>
          <a:p>
            <a:pPr eaLnBrk="1" hangingPunct="1"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66626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2893" y="40262"/>
            <a:ext cx="8911687" cy="128089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Историческая справка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0640" y="1045028"/>
            <a:ext cx="6768934" cy="4414931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1199 г. врач и философ Моисей </a:t>
            </a:r>
            <a:r>
              <a:rPr lang="ru-RU" dirty="0" err="1">
                <a:solidFill>
                  <a:srgbClr val="002060"/>
                </a:solidFill>
              </a:rPr>
              <a:t>Маймонид</a:t>
            </a:r>
            <a:r>
              <a:rPr lang="ru-RU" dirty="0">
                <a:solidFill>
                  <a:srgbClr val="002060"/>
                </a:solidFill>
              </a:rPr>
              <a:t> писал о необходи­мости вымыть руки после контакта с инфекционным больным.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dirty="0">
                <a:solidFill>
                  <a:srgbClr val="002060"/>
                </a:solidFill>
              </a:rPr>
              <a:t>1843 г. Оливер </a:t>
            </a:r>
            <a:r>
              <a:rPr lang="ru-RU" dirty="0" err="1">
                <a:solidFill>
                  <a:srgbClr val="002060"/>
                </a:solidFill>
              </a:rPr>
              <a:t>Уэнделл</a:t>
            </a:r>
            <a:r>
              <a:rPr lang="ru-RU" dirty="0">
                <a:solidFill>
                  <a:srgbClr val="002060"/>
                </a:solidFill>
              </a:rPr>
              <a:t> Холмс впервые пришел к выводу, что врачи и средний медицинский персонал заражают своих пациентов «послеродовой ли­хорадкой» посредством немытых </a:t>
            </a:r>
            <a:r>
              <a:rPr lang="ru-RU" dirty="0" smtClean="0">
                <a:solidFill>
                  <a:srgbClr val="002060"/>
                </a:solidFill>
              </a:rPr>
              <a:t>рук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 1847 </a:t>
            </a:r>
            <a:r>
              <a:rPr lang="ru-RU" dirty="0">
                <a:solidFill>
                  <a:srgbClr val="002060"/>
                </a:solidFill>
              </a:rPr>
              <a:t>г. венгерский </a:t>
            </a:r>
            <a:r>
              <a:rPr lang="ru-RU" dirty="0" smtClean="0">
                <a:solidFill>
                  <a:srgbClr val="002060"/>
                </a:solidFill>
              </a:rPr>
              <a:t>врач-акушер </a:t>
            </a:r>
            <a:r>
              <a:rPr lang="ru-RU" dirty="0" err="1" smtClean="0">
                <a:solidFill>
                  <a:srgbClr val="002060"/>
                </a:solidFill>
              </a:rPr>
              <a:t>Игнац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Земмельвейс</a:t>
            </a:r>
            <a:r>
              <a:rPr lang="ru-RU" dirty="0" smtClean="0">
                <a:solidFill>
                  <a:srgbClr val="002060"/>
                </a:solidFill>
              </a:rPr>
              <a:t>, получивший </a:t>
            </a:r>
            <a:r>
              <a:rPr lang="ru-RU" dirty="0">
                <a:solidFill>
                  <a:srgbClr val="002060"/>
                </a:solidFill>
              </a:rPr>
              <a:t>прозвище «спаситель </a:t>
            </a:r>
            <a:r>
              <a:rPr lang="ru-RU" dirty="0" smtClean="0">
                <a:solidFill>
                  <a:srgbClr val="002060"/>
                </a:solidFill>
              </a:rPr>
              <a:t>матерей», провел </a:t>
            </a:r>
            <a:r>
              <a:rPr lang="ru-RU" dirty="0">
                <a:solidFill>
                  <a:srgbClr val="002060"/>
                </a:solidFill>
              </a:rPr>
              <a:t>одно из первых в истории эпидемиологии аналитических эпиде­миологических исследований и убедительно доказал, что </a:t>
            </a:r>
            <a:r>
              <a:rPr lang="ru-RU" b="1" dirty="0">
                <a:solidFill>
                  <a:srgbClr val="002060"/>
                </a:solidFill>
              </a:rPr>
              <a:t>деконтамина­ция рук медицинского персонала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</a:rPr>
              <a:t>является важнейшей процедурой, позволяющей предупредить возникновение </a:t>
            </a:r>
            <a:r>
              <a:rPr lang="ru-RU" b="1" dirty="0" smtClean="0">
                <a:solidFill>
                  <a:srgbClr val="002060"/>
                </a:solidFill>
              </a:rPr>
              <a:t>ИСМП. </a:t>
            </a:r>
            <a:r>
              <a:rPr lang="ru-RU" dirty="0">
                <a:solidFill>
                  <a:srgbClr val="002060"/>
                </a:solidFill>
              </a:rPr>
              <a:t>Благодаря внедрению в практику гигиенической антисептики в акушерском </a:t>
            </a:r>
            <a:r>
              <a:rPr lang="ru-RU" dirty="0" smtClean="0">
                <a:solidFill>
                  <a:srgbClr val="002060"/>
                </a:solidFill>
              </a:rPr>
              <a:t>стационаре </a:t>
            </a:r>
            <a:r>
              <a:rPr lang="ru-RU" dirty="0">
                <a:solidFill>
                  <a:srgbClr val="002060"/>
                </a:solidFill>
              </a:rPr>
              <a:t>уровень смертности </a:t>
            </a:r>
            <a:r>
              <a:rPr lang="ru-RU" dirty="0" smtClean="0">
                <a:solidFill>
                  <a:srgbClr val="002060"/>
                </a:solidFill>
              </a:rPr>
              <a:t>удалось </a:t>
            </a:r>
            <a:r>
              <a:rPr lang="ru-RU" dirty="0">
                <a:solidFill>
                  <a:srgbClr val="002060"/>
                </a:solidFill>
              </a:rPr>
              <a:t>снизить в 10 раз.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91"/>
          <a:stretch/>
        </p:blipFill>
        <p:spPr bwMode="auto">
          <a:xfrm>
            <a:off x="7754586" y="1321152"/>
            <a:ext cx="4031282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6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20145" y="332509"/>
            <a:ext cx="6184468" cy="230381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Программа «Чистота—залог безопасной медицинской помощи» стартовала в октябре 2005 года под названием: Первая Глобальная задача безопасности пациентов целью которой было повсеместное снижение ИСМП.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79914" y="2897269"/>
            <a:ext cx="6685416" cy="49371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Гигиена рук – очень простая процедура – по-прежнему является главной мерой сокращения распространенности </a:t>
            </a:r>
            <a:r>
              <a:rPr lang="ru-RU" sz="2000" dirty="0" smtClean="0">
                <a:solidFill>
                  <a:srgbClr val="002060"/>
                </a:solidFill>
              </a:rPr>
              <a:t>ИСМП  </a:t>
            </a:r>
            <a:r>
              <a:rPr lang="ru-RU" sz="2000" dirty="0">
                <a:solidFill>
                  <a:srgbClr val="002060"/>
                </a:solidFill>
              </a:rPr>
              <a:t>и устойчивости к противомикробным препаратам, и усиливает безопасность пациентов во всех местах.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2" t="12247" r="13061" b="11006"/>
          <a:stretch/>
        </p:blipFill>
        <p:spPr bwMode="auto">
          <a:xfrm>
            <a:off x="451263" y="83127"/>
            <a:ext cx="4726378" cy="547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864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760021" y="188913"/>
            <a:ext cx="11246482" cy="9906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2060"/>
                </a:solidFill>
              </a:rPr>
              <a:t>Стратегическая задача системы здравоохранения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078818" y="1589088"/>
            <a:ext cx="7969249" cy="5080000"/>
          </a:xfrm>
        </p:spPr>
        <p:txBody>
          <a:bodyPr/>
          <a:lstStyle/>
          <a:p>
            <a:pPr>
              <a:buClr>
                <a:srgbClr val="002060"/>
              </a:buClr>
              <a:buSzPct val="75000"/>
              <a:buFont typeface="Wingdings" panose="05000000000000000000" pitchFamily="2" charset="2"/>
              <a:buChar char="q"/>
              <a:defRPr/>
            </a:pPr>
            <a:r>
              <a:rPr lang="ru-RU" altLang="ru-RU" sz="2400" dirty="0" smtClean="0">
                <a:solidFill>
                  <a:srgbClr val="0000FF"/>
                </a:solidFill>
                <a:latin typeface="Georgia" pitchFamily="16" charset="0"/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«Обеспечение </a:t>
            </a:r>
            <a:r>
              <a:rPr lang="ru-RU" sz="3200" i="1" u="sng" dirty="0" smtClean="0">
                <a:solidFill>
                  <a:srgbClr val="006600"/>
                </a:solidFill>
              </a:rPr>
              <a:t>качества медицинской помощи и создание безопасной среды пребывания</a:t>
            </a:r>
            <a:r>
              <a:rPr lang="ru-RU" sz="3200" i="1" dirty="0" smtClean="0">
                <a:solidFill>
                  <a:srgbClr val="006600"/>
                </a:solidFill>
              </a:rPr>
              <a:t> </a:t>
            </a:r>
            <a:r>
              <a:rPr lang="ru-RU" sz="3200" i="1" dirty="0" smtClean="0">
                <a:solidFill>
                  <a:srgbClr val="002060"/>
                </a:solidFill>
              </a:rPr>
              <a:t>для пациентов и персонала в организациях, осуществляющих медицинскую деятельность»</a:t>
            </a:r>
            <a:endParaRPr lang="ru-RU" sz="3200" dirty="0"/>
          </a:p>
        </p:txBody>
      </p:sp>
      <p:sp>
        <p:nvSpPr>
          <p:cNvPr id="15364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80000"/>
              </a:lnSpc>
            </a:pPr>
            <a:fld id="{04AF0E65-0513-4079-BA18-58B50FA6780C}" type="slidenum">
              <a:rPr lang="ru-RU" altLang="ru-RU" sz="1200">
                <a:solidFill>
                  <a:srgbClr val="FFFFFF"/>
                </a:solidFill>
              </a:rPr>
              <a:pPr>
                <a:lnSpc>
                  <a:spcPct val="80000"/>
                </a:lnSpc>
              </a:pPr>
              <a:t>2</a:t>
            </a:fld>
            <a:endParaRPr lang="ru-RU" altLang="ru-RU" sz="1200">
              <a:solidFill>
                <a:srgbClr val="FFFFFF"/>
              </a:solidFill>
            </a:endParaRPr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185" y="1628776"/>
            <a:ext cx="3744383" cy="1871663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4559829" y="5276056"/>
            <a:ext cx="7296811" cy="817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rimum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nocere</a:t>
            </a:r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543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549" y="624110"/>
            <a:ext cx="5427022" cy="128089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Гигиена рук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2648" y="1484416"/>
            <a:ext cx="6041963" cy="442680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 соответствии с концепцией ВОЗ </a:t>
            </a:r>
            <a:r>
              <a:rPr lang="ru-RU" sz="2000" dirty="0" smtClean="0">
                <a:solidFill>
                  <a:srgbClr val="002060"/>
                </a:solidFill>
              </a:rPr>
              <a:t>«5 </a:t>
            </a:r>
            <a:r>
              <a:rPr lang="ru-RU" sz="2000" dirty="0">
                <a:solidFill>
                  <a:srgbClr val="002060"/>
                </a:solidFill>
              </a:rPr>
              <a:t>моментов для гигиены рук</a:t>
            </a:r>
            <a:r>
              <a:rPr lang="ru-RU" sz="2000" dirty="0" smtClean="0">
                <a:solidFill>
                  <a:srgbClr val="002060"/>
                </a:solidFill>
              </a:rPr>
              <a:t>») </a:t>
            </a:r>
            <a:r>
              <a:rPr lang="ru-RU" sz="2000" dirty="0">
                <a:solidFill>
                  <a:srgbClr val="002060"/>
                </a:solidFill>
              </a:rPr>
              <a:t>медицинские работники обязаны проводить </a:t>
            </a:r>
            <a:r>
              <a:rPr lang="ru-RU" sz="2000" dirty="0" smtClean="0">
                <a:solidFill>
                  <a:srgbClr val="002060"/>
                </a:solidFill>
              </a:rPr>
              <a:t>гигиену</a:t>
            </a:r>
          </a:p>
          <a:p>
            <a:r>
              <a:rPr lang="ru-RU" sz="2000" dirty="0">
                <a:solidFill>
                  <a:srgbClr val="002060"/>
                </a:solidFill>
              </a:rPr>
              <a:t>(1) до контакта с </a:t>
            </a:r>
            <a:r>
              <a:rPr lang="ru-RU" sz="2000" dirty="0" smtClean="0">
                <a:solidFill>
                  <a:srgbClr val="002060"/>
                </a:solidFill>
              </a:rPr>
              <a:t>пациентом и </a:t>
            </a:r>
            <a:r>
              <a:rPr lang="ru-RU" sz="2000" dirty="0">
                <a:solidFill>
                  <a:srgbClr val="002060"/>
                </a:solidFill>
              </a:rPr>
              <a:t>(4) после контакта с </a:t>
            </a:r>
            <a:r>
              <a:rPr lang="ru-RU" sz="2000" dirty="0" smtClean="0">
                <a:solidFill>
                  <a:srgbClr val="002060"/>
                </a:solidFill>
              </a:rPr>
              <a:t>пациентом,</a:t>
            </a:r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>
                <a:solidFill>
                  <a:srgbClr val="002060"/>
                </a:solidFill>
              </a:rPr>
              <a:t>2) до чистых/асептических процедур,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(</a:t>
            </a:r>
            <a:r>
              <a:rPr lang="ru-RU" sz="2000" dirty="0">
                <a:solidFill>
                  <a:srgbClr val="002060"/>
                </a:solidFill>
              </a:rPr>
              <a:t>3) после ситуации, связанной с риском контакта/контактом с биологическими жидкостями</a:t>
            </a:r>
            <a:r>
              <a:rPr lang="ru-RU" sz="2000" dirty="0" smtClean="0">
                <a:solidFill>
                  <a:srgbClr val="002060"/>
                </a:solidFill>
              </a:rPr>
              <a:t>,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 </a:t>
            </a:r>
            <a:r>
              <a:rPr lang="ru-RU" sz="2000" dirty="0">
                <a:solidFill>
                  <a:srgbClr val="002060"/>
                </a:solidFill>
              </a:rPr>
              <a:t>(5) после контакта с предметами из окружения пациента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81" t="34512" r="3474" b="15488"/>
          <a:stretch/>
        </p:blipFill>
        <p:spPr bwMode="auto">
          <a:xfrm>
            <a:off x="475012" y="1484416"/>
            <a:ext cx="5284519" cy="447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69527" y="356260"/>
            <a:ext cx="5961413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Критерий ВОЗ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Приверженность гигиене рук  90%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3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65661" y="228600"/>
            <a:ext cx="10322571" cy="990600"/>
          </a:xfrm>
        </p:spPr>
        <p:txBody>
          <a:bodyPr/>
          <a:lstStyle/>
          <a:p>
            <a:pPr eaLnBrk="1" hangingPunct="1"/>
            <a:r>
              <a:rPr lang="ru-RU" altLang="ru-RU" smtClean="0"/>
              <a:t>Средняя </a:t>
            </a:r>
            <a:r>
              <a:rPr lang="ru-RU" altLang="ru-RU" dirty="0" err="1" smtClean="0"/>
              <a:t>комплаетность</a:t>
            </a:r>
            <a:r>
              <a:rPr lang="ru-RU" altLang="ru-RU" dirty="0" smtClean="0"/>
              <a:t> не </a:t>
            </a:r>
            <a:r>
              <a:rPr lang="en-US" altLang="ru-RU" dirty="0" smtClean="0"/>
              <a:t>&gt;40%</a:t>
            </a:r>
            <a:endParaRPr lang="ru-RU" altLang="ru-RU" dirty="0" smtClean="0"/>
          </a:p>
        </p:txBody>
      </p:sp>
      <p:sp>
        <p:nvSpPr>
          <p:cNvPr id="6451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2D70F935-1812-4992-8D22-1A1808E1E1F2}" type="slidenum">
              <a:rPr lang="ru-RU" altLang="ru-RU" sz="1200" smtClean="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ru-RU" altLang="ru-RU" sz="120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1262" y="1600200"/>
            <a:ext cx="11596805" cy="5068888"/>
          </a:xfrm>
        </p:spPr>
        <p:txBody>
          <a:bodyPr/>
          <a:lstStyle/>
          <a:p>
            <a:pPr marL="0" indent="0">
              <a:buClr>
                <a:srgbClr val="003300"/>
              </a:buClr>
              <a:buNone/>
              <a:defRPr/>
            </a:pPr>
            <a:r>
              <a:rPr lang="ru-RU" altLang="ru-RU" sz="2800" dirty="0"/>
              <a:t>В отделении </a:t>
            </a:r>
            <a:r>
              <a:rPr lang="ru-RU" altLang="ru-RU" sz="2800" dirty="0" smtClean="0"/>
              <a:t>реанимации</a:t>
            </a:r>
          </a:p>
          <a:p>
            <a:pPr>
              <a:buClr>
                <a:srgbClr val="0033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Врачи</a:t>
            </a:r>
            <a:r>
              <a:rPr lang="ru-RU" altLang="ru-RU" sz="2800" dirty="0" smtClean="0">
                <a:solidFill>
                  <a:srgbClr val="003300"/>
                </a:solidFill>
              </a:rPr>
              <a:t> моют руки </a:t>
            </a:r>
            <a:r>
              <a:rPr lang="ru-RU" altLang="ru-RU" sz="2800" b="1" dirty="0" smtClean="0">
                <a:solidFill>
                  <a:srgbClr val="003300"/>
                </a:solidFill>
              </a:rPr>
              <a:t>28 </a:t>
            </a:r>
            <a:r>
              <a:rPr lang="ru-RU" altLang="ru-RU" sz="2800" dirty="0" smtClean="0">
                <a:solidFill>
                  <a:srgbClr val="003300"/>
                </a:solidFill>
              </a:rPr>
              <a:t>раз из 100 случаев, в которых они обязаны это сделать.</a:t>
            </a:r>
          </a:p>
          <a:p>
            <a:pPr eaLnBrk="1" hangingPunct="1">
              <a:buClr>
                <a:srgbClr val="0033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Медсестры</a:t>
            </a:r>
            <a:r>
              <a:rPr lang="ru-RU" altLang="ru-RU" sz="2800" dirty="0" smtClean="0">
                <a:solidFill>
                  <a:srgbClr val="003300"/>
                </a:solidFill>
              </a:rPr>
              <a:t> моют руки </a:t>
            </a:r>
            <a:r>
              <a:rPr lang="ru-RU" altLang="ru-RU" sz="2800" b="1" dirty="0" smtClean="0">
                <a:solidFill>
                  <a:srgbClr val="003300"/>
                </a:solidFill>
              </a:rPr>
              <a:t>43 </a:t>
            </a:r>
            <a:r>
              <a:rPr lang="ru-RU" altLang="ru-RU" sz="2800" dirty="0" smtClean="0">
                <a:solidFill>
                  <a:srgbClr val="003300"/>
                </a:solidFill>
              </a:rPr>
              <a:t>раза из 100 случаев, в которых они обязаны это сделать.</a:t>
            </a:r>
          </a:p>
          <a:p>
            <a:pPr eaLnBrk="1" hangingPunct="1">
              <a:buClr>
                <a:srgbClr val="0033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Исследование</a:t>
            </a:r>
            <a:r>
              <a:rPr lang="ru-RU" alt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университетского госпиталя в </a:t>
            </a:r>
            <a:r>
              <a:rPr lang="ru-RU" altLang="ru-RU" sz="2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Сиетле</a:t>
            </a:r>
            <a:r>
              <a:rPr lang="ru-RU" altLang="ru-RU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(включало  200-часовое наблюдение):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ru-RU" altLang="ru-RU" sz="2800" dirty="0" smtClean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44385" y="4653136"/>
            <a:ext cx="11234058" cy="208823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buClr>
                <a:srgbClr val="003300"/>
              </a:buClr>
              <a:defRPr/>
            </a:pPr>
            <a:r>
              <a:rPr lang="ru-RU" altLang="ru-RU" sz="2400" b="1" i="1" u="sng" dirty="0">
                <a:solidFill>
                  <a:srgbClr val="FF0000"/>
                </a:solidFill>
              </a:rPr>
              <a:t>Мытье рук наблюдается:</a:t>
            </a:r>
          </a:p>
          <a:p>
            <a:pPr marL="457200" indent="-457200" eaLnBrk="1" hangingPunct="1">
              <a:buClr>
                <a:srgbClr val="002060"/>
              </a:buClr>
              <a:buSzPct val="75000"/>
              <a:buFont typeface="Wingdings" panose="05000000000000000000" pitchFamily="2" charset="2"/>
              <a:buChar char="Ø"/>
              <a:defRPr/>
            </a:pPr>
            <a:r>
              <a:rPr lang="ru-RU" altLang="ru-RU" sz="2400" dirty="0">
                <a:solidFill>
                  <a:srgbClr val="002060"/>
                </a:solidFill>
              </a:rPr>
              <a:t>в индивидуальных боксах – в </a:t>
            </a:r>
            <a:r>
              <a:rPr lang="ru-RU" altLang="ru-RU" sz="2400" b="1" u="sng" dirty="0">
                <a:solidFill>
                  <a:srgbClr val="FF0000"/>
                </a:solidFill>
              </a:rPr>
              <a:t>30%</a:t>
            </a:r>
            <a:r>
              <a:rPr lang="ru-RU" altLang="ru-RU" sz="2400" b="1" dirty="0">
                <a:solidFill>
                  <a:srgbClr val="002060"/>
                </a:solidFill>
              </a:rPr>
              <a:t> </a:t>
            </a:r>
            <a:r>
              <a:rPr lang="ru-RU" altLang="ru-RU" sz="2400" dirty="0">
                <a:solidFill>
                  <a:srgbClr val="002060"/>
                </a:solidFill>
              </a:rPr>
              <a:t>(от идеального </a:t>
            </a:r>
            <a:r>
              <a:rPr lang="ru-RU" altLang="ru-RU" sz="2400" dirty="0" smtClean="0">
                <a:solidFill>
                  <a:srgbClr val="002060"/>
                </a:solidFill>
              </a:rPr>
              <a:t>уровня), в ОРИТ – в </a:t>
            </a:r>
            <a:r>
              <a:rPr lang="ru-RU" altLang="ru-RU" sz="2400" b="1" u="sng" dirty="0" smtClean="0">
                <a:solidFill>
                  <a:srgbClr val="FF0000"/>
                </a:solidFill>
              </a:rPr>
              <a:t>16%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 </a:t>
            </a:r>
            <a:endParaRPr lang="ru-RU" alt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Гигиена рук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766" y="2183472"/>
            <a:ext cx="11352810" cy="4224926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Кампания по улучшению гигиены рук в Женевском университетском госпитале в Швейцарии является первым зарегистрированным опытом стабильного улучшения соблюдения гигиены рук, сопровождающегося сокращением </a:t>
            </a:r>
            <a:r>
              <a:rPr lang="ru-RU" sz="2000" dirty="0" smtClean="0">
                <a:solidFill>
                  <a:srgbClr val="002060"/>
                </a:solidFill>
              </a:rPr>
              <a:t>ИСМП и </a:t>
            </a:r>
            <a:r>
              <a:rPr lang="ru-RU" sz="2000" dirty="0">
                <a:solidFill>
                  <a:srgbClr val="002060"/>
                </a:solidFill>
              </a:rPr>
              <a:t>перекрестной передачи </a:t>
            </a:r>
            <a:r>
              <a:rPr lang="ru-RU" sz="2000" dirty="0" err="1">
                <a:solidFill>
                  <a:srgbClr val="002060"/>
                </a:solidFill>
              </a:rPr>
              <a:t>полирезистентной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en-US" sz="2000" dirty="0" smtClean="0">
                <a:solidFill>
                  <a:srgbClr val="002060"/>
                </a:solidFill>
              </a:rPr>
              <a:t>St</a:t>
            </a:r>
            <a:r>
              <a:rPr lang="ru-RU" sz="2000" dirty="0" smtClean="0">
                <a:solidFill>
                  <a:srgbClr val="002060"/>
                </a:solidFill>
              </a:rPr>
              <a:t>. 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en-US" sz="2000" dirty="0">
                <a:solidFill>
                  <a:srgbClr val="002060"/>
                </a:solidFill>
              </a:rPr>
              <a:t>aureus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Комбинированная </a:t>
            </a:r>
            <a:r>
              <a:rPr lang="ru-RU" sz="2000" dirty="0">
                <a:solidFill>
                  <a:srgbClr val="002060"/>
                </a:solidFill>
              </a:rPr>
              <a:t>стратегия, которая способствовала успеху пропагандистской кампании, включала активное участие персонала и обратную связь как на индивидуальном, так и на учрежденческом уровне, поддержку со стороны руководства и участие руководителей учреждения. Поощрение использования в местах оказания помощи средств для протирания рук на спиртовой основе значительно содействовало соблюдению рекомендаций. Пропагандистская кампания, учитывая как </a:t>
            </a:r>
            <a:r>
              <a:rPr lang="ru-RU" sz="2000" b="1" dirty="0">
                <a:solidFill>
                  <a:srgbClr val="002060"/>
                </a:solidFill>
              </a:rPr>
              <a:t>прямые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расходы</a:t>
            </a:r>
            <a:r>
              <a:rPr lang="ru-RU" sz="2000" dirty="0">
                <a:solidFill>
                  <a:srgbClr val="002060"/>
                </a:solidFill>
              </a:rPr>
              <a:t>, связанные с вмешательством, так и </a:t>
            </a:r>
            <a:r>
              <a:rPr lang="ru-RU" sz="2000" b="1" dirty="0">
                <a:solidFill>
                  <a:srgbClr val="002060"/>
                </a:solidFill>
              </a:rPr>
              <a:t>косвенные расходы</a:t>
            </a:r>
            <a:r>
              <a:rPr lang="ru-RU" sz="2000" dirty="0">
                <a:solidFill>
                  <a:srgbClr val="002060"/>
                </a:solidFill>
              </a:rPr>
              <a:t>, связанные со временем медицинских работников, была эффективной с точки зрения затрат: общая стоимость этой пропагандистской кампании равнялась менее чем 1% расходов на борьбу </a:t>
            </a:r>
            <a:r>
              <a:rPr lang="ru-RU" sz="2000" dirty="0" smtClean="0">
                <a:solidFill>
                  <a:srgbClr val="002060"/>
                </a:solidFill>
              </a:rPr>
              <a:t>ИСМП.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098" name="Picture 2" descr="Гигиена рук медицинского персонала | Континент - ДезСредства | Дзе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29" y="44039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32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Гигиена рук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766" y="2183472"/>
            <a:ext cx="11352810" cy="422492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</a:t>
            </a:r>
            <a:r>
              <a:rPr lang="ru-RU" sz="2000" dirty="0">
                <a:solidFill>
                  <a:srgbClr val="002060"/>
                </a:solidFill>
              </a:rPr>
              <a:t>отделении интенсивной помощи новорожденным в Российской Федерации дополнительная стоимость одной инфекции кровеносных сосудов при оказании медицинской помощи (1100 </a:t>
            </a:r>
            <a:r>
              <a:rPr lang="ru-RU" sz="2000" dirty="0" smtClean="0">
                <a:solidFill>
                  <a:srgbClr val="002060"/>
                </a:solidFill>
              </a:rPr>
              <a:t>у.е.) </a:t>
            </a:r>
            <a:r>
              <a:rPr lang="ru-RU" sz="2000" dirty="0">
                <a:solidFill>
                  <a:srgbClr val="002060"/>
                </a:solidFill>
              </a:rPr>
              <a:t>равняется стоимости использования антисептиков для гигиены рук в течение 3265 </a:t>
            </a:r>
            <a:r>
              <a:rPr lang="ru-RU" sz="2000" dirty="0" err="1">
                <a:solidFill>
                  <a:srgbClr val="002060"/>
                </a:solidFill>
              </a:rPr>
              <a:t>пациенто</a:t>
            </a:r>
            <a:r>
              <a:rPr lang="ru-RU" sz="2000" dirty="0">
                <a:solidFill>
                  <a:srgbClr val="002060"/>
                </a:solidFill>
              </a:rPr>
              <a:t>-дней (0,34 </a:t>
            </a:r>
            <a:r>
              <a:rPr lang="ru-RU" sz="2000" dirty="0" smtClean="0">
                <a:solidFill>
                  <a:srgbClr val="002060"/>
                </a:solidFill>
              </a:rPr>
              <a:t>у.е. на </a:t>
            </a:r>
            <a:r>
              <a:rPr lang="ru-RU" sz="2000" dirty="0">
                <a:solidFill>
                  <a:srgbClr val="002060"/>
                </a:solidFill>
              </a:rPr>
              <a:t>один </a:t>
            </a:r>
            <a:r>
              <a:rPr lang="ru-RU" sz="2000" dirty="0" err="1">
                <a:solidFill>
                  <a:srgbClr val="002060"/>
                </a:solidFill>
              </a:rPr>
              <a:t>пациенто</a:t>
            </a:r>
            <a:r>
              <a:rPr lang="ru-RU" sz="2000" dirty="0">
                <a:solidFill>
                  <a:srgbClr val="002060"/>
                </a:solidFill>
              </a:rPr>
              <a:t>-день).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Средства </a:t>
            </a:r>
            <a:r>
              <a:rPr lang="ru-RU" sz="2000" dirty="0">
                <a:solidFill>
                  <a:srgbClr val="002060"/>
                </a:solidFill>
              </a:rPr>
              <a:t>для обработки рук на спиртовой основе, используемые для гигиены рук в этом отделении, будут эффективными с точки зрения затрат, если предотвратят всего лишь 8,5 случаев пневмонии или 3,5 случая инфекции кровеносных сосудов за год.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Экономия</a:t>
            </a:r>
            <a:r>
              <a:rPr lang="ru-RU" sz="2000" dirty="0">
                <a:solidFill>
                  <a:srgbClr val="002060"/>
                </a:solidFill>
              </a:rPr>
              <a:t>, достигнутая в результате сокращения частоты случаев </a:t>
            </a:r>
            <a:r>
              <a:rPr lang="ru-RU" sz="2000" dirty="0" err="1">
                <a:solidFill>
                  <a:srgbClr val="002060"/>
                </a:solidFill>
              </a:rPr>
              <a:t>полирезистентных</a:t>
            </a:r>
            <a:r>
              <a:rPr lang="ru-RU" sz="2000" dirty="0">
                <a:solidFill>
                  <a:srgbClr val="002060"/>
                </a:solidFill>
              </a:rPr>
              <a:t> бактериальных инфекций, намного превышает дополнительные расходы на пропаганду использования </a:t>
            </a:r>
            <a:r>
              <a:rPr lang="ru-RU" sz="2000" dirty="0" smtClean="0">
                <a:solidFill>
                  <a:srgbClr val="002060"/>
                </a:solidFill>
              </a:rPr>
              <a:t>антисептиков спиртовой основе для </a:t>
            </a:r>
            <a:r>
              <a:rPr lang="ru-RU" sz="2000" dirty="0">
                <a:solidFill>
                  <a:srgbClr val="002060"/>
                </a:solidFill>
              </a:rPr>
              <a:t>гигиены </a:t>
            </a:r>
            <a:r>
              <a:rPr lang="ru-RU" sz="2000" dirty="0" smtClean="0">
                <a:solidFill>
                  <a:srgbClr val="002060"/>
                </a:solidFill>
              </a:rPr>
              <a:t>рук.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Гигиена рук медицинского персонала | Континент - ДезСредства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29" y="440396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7549" y="624110"/>
            <a:ext cx="8170222" cy="1280890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Уровни деконтаминации рук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460296"/>
              </p:ext>
            </p:extLst>
          </p:nvPr>
        </p:nvGraphicFramePr>
        <p:xfrm>
          <a:off x="676892" y="1721922"/>
          <a:ext cx="10652167" cy="3705102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150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19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6211"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Цель обработки (степень деконтаминации)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190500"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Способ обработки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9446">
                <a:tc>
                  <a:txBody>
                    <a:bodyPr/>
                    <a:lstStyle/>
                    <a:p>
                      <a:pPr indent="1905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Удаление грязи и транзиторной микрофлоры,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контамини­рующей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кожу рук медицинского персонала в результате контакта с инфицированными или колонизированными пациентами и/или контаминированными объектами окружающей среды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1905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Обычное мытье рук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778">
                <a:tc>
                  <a:txBody>
                    <a:bodyPr/>
                    <a:lstStyle/>
                    <a:p>
                      <a:pPr indent="1905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Удаление или уничтожение транзиторной микрофлоры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1905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Гигиеническая</a:t>
                      </a:r>
                    </a:p>
                    <a:p>
                      <a:pPr indent="1905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антисептика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667">
                <a:tc>
                  <a:txBody>
                    <a:bodyPr/>
                    <a:lstStyle/>
                    <a:p>
                      <a:pPr indent="1905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Удаление или уничтожение транзиторной микрофлоры и снижение численности резидентной микрофлоры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1905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Хирургическая</a:t>
                      </a:r>
                    </a:p>
                    <a:p>
                      <a:pPr indent="190500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антисептика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50026" y="5676405"/>
            <a:ext cx="10735293" cy="10215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Микробиологические критерии качества:  </a:t>
            </a:r>
            <a:r>
              <a:rPr lang="ru-RU" b="1" dirty="0" smtClean="0">
                <a:solidFill>
                  <a:srgbClr val="002060"/>
                </a:solidFill>
              </a:rPr>
              <a:t>для гигиенической обработки рук- </a:t>
            </a:r>
            <a:r>
              <a:rPr lang="ru-RU" dirty="0" smtClean="0">
                <a:solidFill>
                  <a:srgbClr val="002060"/>
                </a:solidFill>
              </a:rPr>
              <a:t>отсутствие в смывах с рук санитарно-показательных м/о, вегетативных форм патогенных и УПМ,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для хирургической обработки- </a:t>
            </a:r>
            <a:r>
              <a:rPr lang="ru-RU" dirty="0" smtClean="0">
                <a:solidFill>
                  <a:srgbClr val="002060"/>
                </a:solidFill>
              </a:rPr>
              <a:t>отсутствие в смывах любых видов м/о.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77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795" y="249382"/>
            <a:ext cx="9865817" cy="85502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Показания к гигиене рук (Руководство ВОЗ)</a:t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35" y="985652"/>
            <a:ext cx="11685320" cy="5872348"/>
          </a:xfrm>
        </p:spPr>
        <p:txBody>
          <a:bodyPr>
            <a:no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Мойте руки с мылом и водой, когда они заметно загрязнены, за­пачканы кровью или другими биологическими жидкостями, или после посещения туалета.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экспозиция к потенциальным спорообразующим пато­генам велика (предполагается или доказана), включая случаи вспы­шек </a:t>
            </a:r>
            <a:r>
              <a:rPr lang="ru-RU" i="1" dirty="0">
                <a:solidFill>
                  <a:srgbClr val="002060"/>
                </a:solidFill>
              </a:rPr>
              <a:t>C. </a:t>
            </a:r>
            <a:r>
              <a:rPr lang="ru-RU" i="1" dirty="0" err="1">
                <a:solidFill>
                  <a:srgbClr val="002060"/>
                </a:solidFill>
              </a:rPr>
              <a:t>difficile</a:t>
            </a:r>
            <a:r>
              <a:rPr lang="ru-RU" i="1" dirty="0">
                <a:solidFill>
                  <a:srgbClr val="002060"/>
                </a:solidFill>
              </a:rPr>
              <a:t>,</a:t>
            </a:r>
            <a:r>
              <a:rPr lang="ru-RU" dirty="0">
                <a:solidFill>
                  <a:srgbClr val="002060"/>
                </a:solidFill>
              </a:rPr>
              <a:t> мытье рук мылом и водой является предпочтительной мерой.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Используйте спиртосодержащее средство для антисептики рук в качестве предпочтительной рутинной антисептической меры во всех прочих клинических случаях, </a:t>
            </a:r>
            <a:r>
              <a:rPr lang="ru-RU" dirty="0" smtClean="0">
                <a:solidFill>
                  <a:srgbClr val="002060"/>
                </a:solidFill>
              </a:rPr>
              <a:t>если </a:t>
            </a:r>
            <a:r>
              <a:rPr lang="ru-RU" dirty="0">
                <a:solidFill>
                  <a:srgbClr val="002060"/>
                </a:solidFill>
              </a:rPr>
              <a:t>руки не явно загрязнены. Если спиртосодержащее средство для антисептики рук недоступно, вымойте руки с мылом и водой.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Выполняйте </a:t>
            </a:r>
            <a:r>
              <a:rPr lang="ru-RU" dirty="0">
                <a:solidFill>
                  <a:srgbClr val="002060"/>
                </a:solidFill>
              </a:rPr>
              <a:t>гигиену рук</a:t>
            </a:r>
            <a:r>
              <a:rPr lang="ru-RU" dirty="0" smtClean="0">
                <a:solidFill>
                  <a:srgbClr val="002060"/>
                </a:solidFill>
              </a:rPr>
              <a:t>: а)до </a:t>
            </a:r>
            <a:r>
              <a:rPr lang="ru-RU" dirty="0">
                <a:solidFill>
                  <a:srgbClr val="002060"/>
                </a:solidFill>
              </a:rPr>
              <a:t>и после контакта с пациентом</a:t>
            </a:r>
            <a:r>
              <a:rPr lang="ru-RU" dirty="0" smtClean="0">
                <a:solidFill>
                  <a:srgbClr val="002060"/>
                </a:solidFill>
              </a:rPr>
              <a:t>; б)до </a:t>
            </a:r>
            <a:r>
              <a:rPr lang="ru-RU" dirty="0" err="1">
                <a:solidFill>
                  <a:srgbClr val="002060"/>
                </a:solidFill>
              </a:rPr>
              <a:t>дотрагивания</a:t>
            </a:r>
            <a:r>
              <a:rPr lang="ru-RU" dirty="0">
                <a:solidFill>
                  <a:srgbClr val="002060"/>
                </a:solidFill>
              </a:rPr>
              <a:t> до инвазивного устройства для ухода за пациен­том, независимо от того, используете вы перчатки или нет</a:t>
            </a:r>
            <a:r>
              <a:rPr lang="ru-RU" dirty="0" smtClean="0">
                <a:solidFill>
                  <a:srgbClr val="002060"/>
                </a:solidFill>
              </a:rPr>
              <a:t>; в</a:t>
            </a:r>
            <a:r>
              <a:rPr lang="ru-RU" dirty="0">
                <a:solidFill>
                  <a:srgbClr val="002060"/>
                </a:solidFill>
              </a:rPr>
              <a:t>)	после контакта с биологическими жидкостями или выделения­ми, слизистыми оболочками, неповрежденными участками кожи или повязкой</a:t>
            </a:r>
            <a:r>
              <a:rPr lang="ru-RU" dirty="0" smtClean="0">
                <a:solidFill>
                  <a:srgbClr val="002060"/>
                </a:solidFill>
              </a:rPr>
              <a:t>; г)если </a:t>
            </a:r>
            <a:r>
              <a:rPr lang="ru-RU" dirty="0">
                <a:solidFill>
                  <a:srgbClr val="002060"/>
                </a:solidFill>
              </a:rPr>
              <a:t>при осмотре одного пациента вы переходите от контамини­рованного участка тела к </a:t>
            </a:r>
            <a:r>
              <a:rPr lang="ru-RU" dirty="0" err="1">
                <a:solidFill>
                  <a:srgbClr val="002060"/>
                </a:solidFill>
              </a:rPr>
              <a:t>неконтаминированному</a:t>
            </a:r>
            <a:r>
              <a:rPr lang="ru-RU" dirty="0" smtClean="0">
                <a:solidFill>
                  <a:srgbClr val="002060"/>
                </a:solidFill>
              </a:rPr>
              <a:t>; д</a:t>
            </a:r>
            <a:r>
              <a:rPr lang="ru-RU" dirty="0">
                <a:solidFill>
                  <a:srgbClr val="002060"/>
                </a:solidFill>
              </a:rPr>
              <a:t>)	после контакта с предметами (включая медицинское оборудова­ние) из ближайшего окружения пациента</a:t>
            </a:r>
            <a:r>
              <a:rPr lang="ru-RU" dirty="0" smtClean="0">
                <a:solidFill>
                  <a:srgbClr val="002060"/>
                </a:solidFill>
              </a:rPr>
              <a:t>; е</a:t>
            </a:r>
            <a:r>
              <a:rPr lang="ru-RU" dirty="0">
                <a:solidFill>
                  <a:srgbClr val="002060"/>
                </a:solidFill>
              </a:rPr>
              <a:t>)	после снятия стерильных (II) или нестерильных перчаток.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 </a:t>
            </a:r>
            <a:r>
              <a:rPr lang="ru-RU" dirty="0">
                <a:solidFill>
                  <a:srgbClr val="002060"/>
                </a:solidFill>
              </a:rPr>
              <a:t>работы с медикаментами или приготовления еды выполняйте гигиену рук, используя спиртосодержащее средство для антисепти­ки рук, или вымойте руки с обычным или антимикробным мылом и водой.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7522" y="3123210"/>
            <a:ext cx="10996551" cy="91940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Мыло и спиртосодержащий антисептик для гигиены рук </a:t>
            </a:r>
            <a:r>
              <a:rPr lang="ru-RU" sz="2400" b="1" dirty="0">
                <a:solidFill>
                  <a:srgbClr val="002060"/>
                </a:solidFill>
              </a:rPr>
              <a:t>не должны быть использованы одновременно</a:t>
            </a:r>
          </a:p>
        </p:txBody>
      </p:sp>
    </p:spTree>
    <p:extLst>
      <p:ext uri="{BB962C8B-B14F-4D97-AF65-F5344CB8AC3E}">
        <p14:creationId xmlns:p14="http://schemas.microsoft.com/office/powerpoint/2010/main" val="297446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301" y="624110"/>
            <a:ext cx="9628312" cy="1280890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+mn-lt"/>
              </a:rPr>
              <a:t>Выбор мыла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775" y="1527958"/>
            <a:ext cx="8596650" cy="377762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Обычное мытье рук подразумевает использова­ние простого мыла, которое не содержит антимикробных компонентов (антимикробные добавки, которые могут добавляться в обычное мыло для увеличения сроков его хранения, не в счет, — они практически не влияют на кожную микрофлору</a:t>
            </a:r>
            <a:r>
              <a:rPr lang="ru-RU" sz="2000" dirty="0" smtClean="0">
                <a:solidFill>
                  <a:srgbClr val="002060"/>
                </a:solidFill>
                <a:ea typeface="Times New Roman"/>
              </a:rPr>
              <a:t>.</a:t>
            </a:r>
            <a:endParaRPr lang="ru-RU" sz="2000" dirty="0">
              <a:solidFill>
                <a:srgbClr val="002060"/>
              </a:solidFill>
              <a:ea typeface="Times New Roman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</a:rPr>
              <a:t>Наиболее </a:t>
            </a:r>
            <a:r>
              <a:rPr lang="ru-RU" sz="2000" dirty="0">
                <a:solidFill>
                  <a:srgbClr val="002060"/>
                </a:solidFill>
              </a:rPr>
              <a:t>предпочтительно жидкое мыло в дозаторах однократ­ного применения. Дозаторы многократного использования со временем контаминируются: не следует добавлять жидкое мыло в частично заполненный дозатор. Его следует опорожнить, вы­мыть, высушить и только после этого заполнить свежей порцией мыла.</a:t>
            </a:r>
          </a:p>
          <a:p>
            <a:pPr lvl="0"/>
            <a:r>
              <a:rPr lang="ru-RU" sz="2000" dirty="0">
                <a:solidFill>
                  <a:srgbClr val="002060"/>
                </a:solidFill>
              </a:rPr>
              <a:t>Критерии выбора мыла должны включать: приемлемость меди­цинским персоналом, тип упаковки или дозатора, аллергические реакции, частоту возникновения дерматита, стоимость.</a:t>
            </a: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4" name="AutoShape 2" descr="Стойка для дозатора дезсредств и жидкого мыла с дозаторо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25" y="192687"/>
            <a:ext cx="2600923" cy="3462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Дозатор 1000 мл жидкого мыла, дез. средства MAGNUS локтевой, металл хр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986" y="3560452"/>
            <a:ext cx="3071751" cy="307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66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397" y="184723"/>
            <a:ext cx="11257808" cy="12808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Сравнительная характеристика  мыла и спиртсодержащего антисептика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37" y="1219200"/>
            <a:ext cx="11542815" cy="3777622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</a:rPr>
              <a:t>Мытье рук мылом не является заменой обработки рук кожным антисептиком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9755478"/>
              </p:ext>
            </p:extLst>
          </p:nvPr>
        </p:nvGraphicFramePr>
        <p:xfrm>
          <a:off x="760021" y="1769423"/>
          <a:ext cx="4916384" cy="5342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50196133"/>
              </p:ext>
            </p:extLst>
          </p:nvPr>
        </p:nvGraphicFramePr>
        <p:xfrm>
          <a:off x="6103916" y="2137559"/>
          <a:ext cx="5842661" cy="460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758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66" y="267850"/>
            <a:ext cx="10043947" cy="8840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Рекомендации по составу антисептиков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639" y="4916715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0" y="1341911"/>
            <a:ext cx="10970222" cy="511826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600" dirty="0">
                <a:solidFill>
                  <a:srgbClr val="002060"/>
                </a:solidFill>
              </a:rPr>
              <a:t>При выборе препаратов для гигиенической обработки рук следует отдавать предпочтение препаратам, содержащим в качестве действую­щего вещества </a:t>
            </a:r>
            <a:r>
              <a:rPr lang="ru-RU" sz="3600" b="1" i="1" dirty="0">
                <a:solidFill>
                  <a:srgbClr val="002060"/>
                </a:solidFill>
              </a:rPr>
              <a:t>этанол, </a:t>
            </a:r>
            <a:r>
              <a:rPr lang="ru-RU" sz="3600" b="1" i="1" dirty="0" err="1">
                <a:solidFill>
                  <a:srgbClr val="002060"/>
                </a:solidFill>
              </a:rPr>
              <a:t>изопропанол</a:t>
            </a:r>
            <a:r>
              <a:rPr lang="ru-RU" sz="3600" b="1" i="1" dirty="0">
                <a:solidFill>
                  <a:srgbClr val="002060"/>
                </a:solidFill>
              </a:rPr>
              <a:t>, </a:t>
            </a:r>
            <a:r>
              <a:rPr lang="ru-RU" sz="3600" b="1" i="1" dirty="0" smtClean="0">
                <a:solidFill>
                  <a:srgbClr val="002060"/>
                </a:solidFill>
              </a:rPr>
              <a:t>-</a:t>
            </a:r>
            <a:r>
              <a:rPr lang="ru-RU" sz="3600" b="1" i="1" dirty="0" err="1">
                <a:solidFill>
                  <a:srgbClr val="002060"/>
                </a:solidFill>
              </a:rPr>
              <a:t>пропанол</a:t>
            </a:r>
            <a:r>
              <a:rPr lang="ru-RU" sz="3600" i="1" dirty="0">
                <a:solidFill>
                  <a:srgbClr val="002060"/>
                </a:solidFill>
              </a:rPr>
              <a:t>,</a:t>
            </a:r>
            <a:r>
              <a:rPr lang="ru-RU" sz="3600" dirty="0">
                <a:solidFill>
                  <a:srgbClr val="002060"/>
                </a:solidFill>
              </a:rPr>
              <a:t> обладающим наиболее выраженным бактерицидным, </a:t>
            </a:r>
            <a:r>
              <a:rPr lang="ru-RU" sz="3600" dirty="0" err="1">
                <a:solidFill>
                  <a:srgbClr val="002060"/>
                </a:solidFill>
              </a:rPr>
              <a:t>фунгицидным</a:t>
            </a:r>
            <a:r>
              <a:rPr lang="ru-RU" sz="3600" dirty="0">
                <a:solidFill>
                  <a:srgbClr val="002060"/>
                </a:solidFill>
              </a:rPr>
              <a:t> и </a:t>
            </a:r>
            <a:r>
              <a:rPr lang="ru-RU" sz="3600" dirty="0" err="1">
                <a:solidFill>
                  <a:srgbClr val="002060"/>
                </a:solidFill>
              </a:rPr>
              <a:t>вирулицидным</a:t>
            </a:r>
            <a:r>
              <a:rPr lang="ru-RU" sz="3600" dirty="0">
                <a:solidFill>
                  <a:srgbClr val="002060"/>
                </a:solidFill>
              </a:rPr>
              <a:t> дейст­вием. </a:t>
            </a:r>
            <a:r>
              <a:rPr lang="ru-RU" sz="3600" dirty="0" smtClean="0">
                <a:solidFill>
                  <a:srgbClr val="002060"/>
                </a:solidFill>
              </a:rPr>
              <a:t>Оптимальный </a:t>
            </a:r>
            <a:r>
              <a:rPr lang="ru-RU" sz="3600" dirty="0">
                <a:solidFill>
                  <a:srgbClr val="002060"/>
                </a:solidFill>
              </a:rPr>
              <a:t>антимикробный спектр при концентрации спиртов по массе </a:t>
            </a:r>
            <a:r>
              <a:rPr lang="ru-RU" sz="3600" b="1" dirty="0">
                <a:solidFill>
                  <a:srgbClr val="002060"/>
                </a:solidFill>
              </a:rPr>
              <a:t>этилового не </a:t>
            </a:r>
            <a:r>
              <a:rPr lang="en-US" sz="3600" b="1" dirty="0">
                <a:solidFill>
                  <a:srgbClr val="002060"/>
                </a:solidFill>
              </a:rPr>
              <a:t>&lt;70%, </a:t>
            </a:r>
            <a:r>
              <a:rPr lang="ru-RU" sz="3600" b="1" dirty="0">
                <a:solidFill>
                  <a:srgbClr val="002060"/>
                </a:solidFill>
              </a:rPr>
              <a:t>изопропилового не </a:t>
            </a:r>
            <a:r>
              <a:rPr lang="en-US" sz="3600" b="1" dirty="0">
                <a:solidFill>
                  <a:srgbClr val="002060"/>
                </a:solidFill>
              </a:rPr>
              <a:t>&lt;</a:t>
            </a:r>
            <a:r>
              <a:rPr lang="ru-RU" sz="3600" b="1" dirty="0">
                <a:solidFill>
                  <a:srgbClr val="002060"/>
                </a:solidFill>
              </a:rPr>
              <a:t>6</a:t>
            </a:r>
            <a:r>
              <a:rPr lang="en-US" sz="3600" b="1" dirty="0">
                <a:solidFill>
                  <a:srgbClr val="002060"/>
                </a:solidFill>
              </a:rPr>
              <a:t>0%,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пропилового</a:t>
            </a:r>
            <a:r>
              <a:rPr lang="ru-RU" sz="3600" b="1" dirty="0">
                <a:solidFill>
                  <a:srgbClr val="002060"/>
                </a:solidFill>
              </a:rPr>
              <a:t> не </a:t>
            </a:r>
            <a:r>
              <a:rPr lang="en-US" sz="3600" b="1" dirty="0">
                <a:solidFill>
                  <a:srgbClr val="002060"/>
                </a:solidFill>
              </a:rPr>
              <a:t>&lt;</a:t>
            </a:r>
            <a:r>
              <a:rPr lang="ru-RU" sz="3600" b="1" dirty="0">
                <a:solidFill>
                  <a:srgbClr val="002060"/>
                </a:solidFill>
              </a:rPr>
              <a:t>5</a:t>
            </a:r>
            <a:r>
              <a:rPr lang="en-US" sz="3600" b="1" dirty="0">
                <a:solidFill>
                  <a:srgbClr val="002060"/>
                </a:solidFill>
              </a:rPr>
              <a:t>0%, </a:t>
            </a:r>
            <a:r>
              <a:rPr lang="ru-RU" sz="3600" b="1" dirty="0">
                <a:solidFill>
                  <a:srgbClr val="002060"/>
                </a:solidFill>
              </a:rPr>
              <a:t> в композиционных суммарное содержание не </a:t>
            </a:r>
            <a:r>
              <a:rPr lang="en-US" sz="3600" b="1" dirty="0">
                <a:solidFill>
                  <a:srgbClr val="002060"/>
                </a:solidFill>
              </a:rPr>
              <a:t>&lt;</a:t>
            </a:r>
            <a:r>
              <a:rPr lang="ru-RU" sz="3600" b="1" dirty="0">
                <a:solidFill>
                  <a:srgbClr val="002060"/>
                </a:solidFill>
              </a:rPr>
              <a:t>60-</a:t>
            </a:r>
            <a:r>
              <a:rPr lang="en-US" sz="3600" b="1" dirty="0">
                <a:solidFill>
                  <a:srgbClr val="002060"/>
                </a:solidFill>
              </a:rPr>
              <a:t>70%</a:t>
            </a:r>
            <a:r>
              <a:rPr lang="en-US" sz="3600" dirty="0">
                <a:solidFill>
                  <a:srgbClr val="002060"/>
                </a:solidFill>
              </a:rPr>
              <a:t>, </a:t>
            </a:r>
            <a:r>
              <a:rPr lang="ru-RU" sz="3600" dirty="0">
                <a:solidFill>
                  <a:srgbClr val="002060"/>
                </a:solidFill>
              </a:rPr>
              <a:t>;</a:t>
            </a:r>
          </a:p>
          <a:p>
            <a:pPr lvl="0"/>
            <a:r>
              <a:rPr lang="ru-RU" sz="3600" dirty="0">
                <a:solidFill>
                  <a:srgbClr val="002060"/>
                </a:solidFill>
              </a:rPr>
              <a:t>В состав  могут входить КПАВ, ЧАС, ПГМГ и др.</a:t>
            </a:r>
          </a:p>
          <a:p>
            <a:pPr lvl="0"/>
            <a:r>
              <a:rPr lang="ru-RU" sz="3600" dirty="0" smtClean="0">
                <a:solidFill>
                  <a:srgbClr val="002060"/>
                </a:solidFill>
              </a:rPr>
              <a:t>При </a:t>
            </a:r>
            <a:r>
              <a:rPr lang="ru-RU" sz="3600" dirty="0">
                <a:solidFill>
                  <a:srgbClr val="002060"/>
                </a:solidFill>
              </a:rPr>
              <a:t>наружном правильном применении спиртосодержащих ан­тисептиков не следует опасаться ни системных побочных реакций, ни аллергий, ни отдаленного побочного действия</a:t>
            </a:r>
            <a:r>
              <a:rPr lang="ru-RU" sz="3600" i="1" dirty="0">
                <a:solidFill>
                  <a:srgbClr val="002060"/>
                </a:solidFill>
              </a:rPr>
              <a:t>.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AutoShape 2" descr="Упаковка антисептика для рук - обзор оборудования для фасовки кожного  антисептика от компании Аврор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66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36" y="5100906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522" y="279725"/>
            <a:ext cx="11384478" cy="8840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Рекомендации по составу антисептиков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390" y="1341910"/>
            <a:ext cx="11269683" cy="5343897"/>
          </a:xfrm>
        </p:spPr>
        <p:txBody>
          <a:bodyPr>
            <a:normAutofit/>
          </a:bodyPr>
          <a:lstStyle/>
          <a:p>
            <a:pPr lvl="0"/>
            <a:r>
              <a:rPr lang="ru-RU" sz="2500" dirty="0">
                <a:solidFill>
                  <a:srgbClr val="002060"/>
                </a:solidFill>
              </a:rPr>
              <a:t>Для детей  в возрасте до 7 лет рекомендуется антисептик на </a:t>
            </a:r>
            <a:r>
              <a:rPr lang="ru-RU" sz="2500" dirty="0" smtClean="0">
                <a:solidFill>
                  <a:srgbClr val="002060"/>
                </a:solidFill>
              </a:rPr>
              <a:t>основе этилового </a:t>
            </a:r>
            <a:r>
              <a:rPr lang="ru-RU" sz="2500" dirty="0">
                <a:solidFill>
                  <a:srgbClr val="002060"/>
                </a:solidFill>
              </a:rPr>
              <a:t>спирта без добавления других АДВ.</a:t>
            </a:r>
          </a:p>
          <a:p>
            <a:pPr lvl="0"/>
            <a:r>
              <a:rPr lang="ru-RU" sz="2500" dirty="0">
                <a:solidFill>
                  <a:srgbClr val="002060"/>
                </a:solidFill>
              </a:rPr>
              <a:t>Для кожи новорожденных с массой тела  менее 1500 г.  применяют предназначенные для них средства, которые после  необходимо смыть  стерильной </a:t>
            </a:r>
            <a:r>
              <a:rPr lang="ru-RU" sz="2500" dirty="0" smtClean="0">
                <a:solidFill>
                  <a:srgbClr val="002060"/>
                </a:solidFill>
              </a:rPr>
              <a:t>салфеткой, </a:t>
            </a:r>
            <a:r>
              <a:rPr lang="ru-RU" sz="2500" dirty="0">
                <a:solidFill>
                  <a:srgbClr val="002060"/>
                </a:solidFill>
              </a:rPr>
              <a:t>пропитанной водой для инъекций</a:t>
            </a:r>
            <a:r>
              <a:rPr lang="ru-RU" sz="2500" dirty="0" smtClean="0">
                <a:solidFill>
                  <a:srgbClr val="002060"/>
                </a:solidFill>
              </a:rPr>
              <a:t>.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500" dirty="0">
                <a:solidFill>
                  <a:srgbClr val="002060"/>
                </a:solidFill>
              </a:rPr>
              <a:t>Для </a:t>
            </a:r>
            <a:r>
              <a:rPr lang="ru-RU" sz="2500" b="1" dirty="0">
                <a:solidFill>
                  <a:srgbClr val="002060"/>
                </a:solidFill>
              </a:rPr>
              <a:t>хирургической антисептики </a:t>
            </a:r>
            <a:r>
              <a:rPr lang="ru-RU" sz="2500" dirty="0">
                <a:solidFill>
                  <a:srgbClr val="002060"/>
                </a:solidFill>
              </a:rPr>
              <a:t>рук могут использоваться те же препараты, что и для гигиенической антисептики рук. Разница заклю­чается только во времени обработки, которая удлиняется до 5 мин, количестве используемого препарата и включении в обработку запя­стий и </a:t>
            </a:r>
            <a:r>
              <a:rPr lang="ru-RU" sz="2500" dirty="0" smtClean="0">
                <a:solidFill>
                  <a:srgbClr val="002060"/>
                </a:solidFill>
              </a:rPr>
              <a:t>предплечий.</a:t>
            </a:r>
            <a:endParaRPr lang="ru-RU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5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AutoShape 4" descr="Упаковка антисептика для рук - обзор оборудования для фасовки кожного  антисептика от компании Аврор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1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1805049" y="228600"/>
            <a:ext cx="9883184" cy="9906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Данные о заболеваемости ИСМП</a:t>
            </a:r>
          </a:p>
        </p:txBody>
      </p:sp>
      <p:sp>
        <p:nvSpPr>
          <p:cNvPr id="737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FBEF2A9E-0153-481F-AF76-C8B2665054E0}" type="slidenum">
              <a:rPr lang="ru-RU" altLang="ru-RU" sz="1200" smtClean="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20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73732" name="Объект 4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8" t="11972" r="21593" b="9065"/>
          <a:stretch>
            <a:fillRect/>
          </a:stretch>
        </p:blipFill>
        <p:spPr>
          <a:xfrm>
            <a:off x="99484" y="2492375"/>
            <a:ext cx="3937000" cy="2736850"/>
          </a:xfrm>
        </p:spPr>
      </p:pic>
      <p:sp>
        <p:nvSpPr>
          <p:cNvPr id="73733" name="Прямоугольник 1"/>
          <p:cNvSpPr>
            <a:spLocks noChangeArrowheads="1"/>
          </p:cNvSpPr>
          <p:nvPr/>
        </p:nvSpPr>
        <p:spPr bwMode="auto">
          <a:xfrm>
            <a:off x="4078818" y="1516063"/>
            <a:ext cx="811318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Во время госпитализации </a:t>
            </a:r>
            <a:r>
              <a:rPr lang="ru-RU" altLang="ru-RU" sz="24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7</a:t>
            </a:r>
            <a:r>
              <a:rPr lang="ru-RU" altLang="ru-RU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пациентов из 100 в странах с высоким уровнем дохода и </a:t>
            </a:r>
            <a:r>
              <a:rPr lang="ru-RU" altLang="ru-RU" sz="2400" b="1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15</a:t>
            </a:r>
            <a:r>
              <a:rPr lang="ru-RU" altLang="ru-RU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пациентов из 100 в странах с низким и средним уровнем дохода заражаются по меньшей мере одной инфекцией, связанной с оказанием медицинской помощи.</a:t>
            </a:r>
          </a:p>
          <a:p>
            <a:endParaRPr lang="ru-RU" altLang="ru-RU" sz="2400" i="1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altLang="ru-RU" sz="2400" i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  </a:t>
            </a:r>
            <a:r>
              <a:rPr lang="ru-RU" altLang="ru-RU" sz="2400" i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каждого 10 из этих пациентов ИСМП приводит к летальному исходу.</a:t>
            </a:r>
            <a:endParaRPr lang="en-US" altLang="ru-RU" sz="2400" i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049" y="5564027"/>
            <a:ext cx="112023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Глобальный отчет профилактике инфекций и инфекционному контролю 2022 года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55035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69" y="624110"/>
            <a:ext cx="11459688" cy="128089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Снижение риска негативных явлений, вызванных гигиеной рук.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26893"/>
              </p:ext>
            </p:extLst>
          </p:nvPr>
        </p:nvGraphicFramePr>
        <p:xfrm>
          <a:off x="510639" y="2133600"/>
          <a:ext cx="10993974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8246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1269" y="624110"/>
            <a:ext cx="11459688" cy="128089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Условия для беспрепятственного выполнения гигиены </a:t>
            </a:r>
            <a:r>
              <a:rPr lang="ru-RU" sz="3200" dirty="0" smtClean="0">
                <a:solidFill>
                  <a:srgbClr val="002060"/>
                </a:solidFill>
              </a:rPr>
              <a:t>рук их достижение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943480"/>
              </p:ext>
            </p:extLst>
          </p:nvPr>
        </p:nvGraphicFramePr>
        <p:xfrm>
          <a:off x="510639" y="2133600"/>
          <a:ext cx="10993974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50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7975" y="623888"/>
            <a:ext cx="10614025" cy="128111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Модель стратегии улучшения гигиены рук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363190" y="1472541"/>
            <a:ext cx="7172696" cy="1163781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Программы по улучшению гигиены рук в ОЗ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2491840" y="2850077"/>
            <a:ext cx="7172696" cy="1638795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Программы по этапам и анализ показателей эффективности на каждом из них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363190" y="4581895"/>
            <a:ext cx="7172696" cy="1937658"/>
          </a:xfrm>
          <a:prstGeom prst="down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Создание и внедрение в практику внутренних правил и норм соблюдения </a:t>
            </a:r>
            <a:r>
              <a:rPr lang="ru-RU" sz="2400" dirty="0">
                <a:solidFill>
                  <a:srgbClr val="002060"/>
                </a:solidFill>
              </a:rPr>
              <a:t>гигиены </a:t>
            </a:r>
            <a:r>
              <a:rPr lang="ru-RU" sz="2400" dirty="0" smtClean="0">
                <a:solidFill>
                  <a:srgbClr val="002060"/>
                </a:solidFill>
              </a:rPr>
              <a:t>рук и использования перчаток</a:t>
            </a:r>
            <a:endParaRPr lang="ru-RU" sz="2400" dirty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2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545" y="3367310"/>
            <a:ext cx="8911687" cy="128089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Благодарю за внимание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8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1555667" y="228600"/>
            <a:ext cx="10132565" cy="990600"/>
          </a:xfrm>
        </p:spPr>
        <p:txBody>
          <a:bodyPr/>
          <a:lstStyle/>
          <a:p>
            <a:r>
              <a:rPr lang="ru-RU" altLang="ru-RU" dirty="0" smtClean="0">
                <a:solidFill>
                  <a:srgbClr val="002060"/>
                </a:solidFill>
              </a:rPr>
              <a:t>Данные о заболеваемости ИСМП</a:t>
            </a:r>
          </a:p>
        </p:txBody>
      </p:sp>
      <p:sp>
        <p:nvSpPr>
          <p:cNvPr id="7577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37312F8-5248-43E0-B95C-465334A5B091}" type="slidenum">
              <a:rPr lang="ru-RU" altLang="ru-RU" sz="1200" smtClean="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20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75780" name="Объект 4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8" t="11972" r="21593" b="9065"/>
          <a:stretch>
            <a:fillRect/>
          </a:stretch>
        </p:blipFill>
        <p:spPr>
          <a:xfrm>
            <a:off x="99484" y="2492375"/>
            <a:ext cx="3505200" cy="2628900"/>
          </a:xfrm>
        </p:spPr>
      </p:pic>
      <p:sp>
        <p:nvSpPr>
          <p:cNvPr id="75781" name="Прямоугольник 2"/>
          <p:cNvSpPr>
            <a:spLocks noChangeArrowheads="1"/>
          </p:cNvSpPr>
          <p:nvPr/>
        </p:nvSpPr>
        <p:spPr bwMode="auto">
          <a:xfrm>
            <a:off x="3657601" y="1393825"/>
            <a:ext cx="8445500" cy="3854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23,6% сепсиса 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у госпитализированных пациентов и 48,7% случаев сепсиса у взрослых пациентов отделений ОРИТ  вызваны ИСМП.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Сепсис является причиной около 20% происходящих в мире смертей, что составляет приблизительно 11 млн в год. </a:t>
            </a:r>
            <a:endParaRPr lang="ru-RU" altLang="ru-RU" sz="24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Группа риска: 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новорожденные, беременные, пациенты ОРИТ а также жители стран с низким и средним уровнем дохода</a:t>
            </a:r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055" y="5896537"/>
            <a:ext cx="117209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Глобальный отчет профилактике инфекций и инфекционному контролю 2022 года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49960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ru-RU" altLang="ru-RU"/>
              <a:t>Данные о заболеваемости ИСМП</a:t>
            </a:r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A7DA40A-471F-4B4F-AF7F-52073D28624F}" type="slidenum">
              <a:rPr lang="ru-RU" altLang="ru-RU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83972" name="Объект 4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8" t="11972" r="21593" b="9065"/>
          <a:stretch>
            <a:fillRect/>
          </a:stretch>
        </p:blipFill>
        <p:spPr>
          <a:xfrm>
            <a:off x="937943" y="1768009"/>
            <a:ext cx="2616738" cy="3406615"/>
          </a:xfrm>
        </p:spPr>
      </p:pic>
      <p:sp>
        <p:nvSpPr>
          <p:cNvPr id="83973" name="Прямоугольник 2"/>
          <p:cNvSpPr>
            <a:spLocks noChangeArrowheads="1"/>
          </p:cNvSpPr>
          <p:nvPr/>
        </p:nvSpPr>
        <p:spPr bwMode="auto">
          <a:xfrm>
            <a:off x="4267201" y="1393825"/>
            <a:ext cx="71687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63,5% случаев бактериальных</a:t>
            </a:r>
            <a:r>
              <a:rPr lang="en-US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инфекций, вызваны устойчивыми к антибиотикам микроорганизмами и связаны со здравоохранением.</a:t>
            </a:r>
          </a:p>
          <a:p>
            <a:endParaRPr lang="ru-RU" altLang="ru-RU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случае внутрибольничного заражения возбудителями, устойчивыми к противомикробным препаратам, смертность увеличивается в 2-3 раза в сравнении инфицированием чувствительными микроорганизмами </a:t>
            </a:r>
          </a:p>
        </p:txBody>
      </p:sp>
      <p:pic>
        <p:nvPicPr>
          <p:cNvPr id="83974" name="Рисунок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2" t="14539" r="42758" b="38426"/>
          <a:stretch>
            <a:fillRect/>
          </a:stretch>
        </p:blipFill>
        <p:spPr bwMode="auto">
          <a:xfrm>
            <a:off x="10129405" y="4886884"/>
            <a:ext cx="13906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631" y="5910650"/>
            <a:ext cx="9903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Глобальный отчет профилактике инфекций и инфекционному контролю 2022 года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28813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/>
          <p:cNvSpPr>
            <a:spLocks noGrp="1"/>
          </p:cNvSpPr>
          <p:nvPr>
            <p:ph type="title"/>
          </p:nvPr>
        </p:nvSpPr>
        <p:spPr>
          <a:xfrm>
            <a:off x="817033" y="228600"/>
            <a:ext cx="10871200" cy="990600"/>
          </a:xfrm>
        </p:spPr>
        <p:txBody>
          <a:bodyPr/>
          <a:lstStyle/>
          <a:p>
            <a:r>
              <a:rPr lang="ru-RU" altLang="ru-RU" smtClean="0"/>
              <a:t>Данные о заболеваемости ИСМП</a:t>
            </a:r>
          </a:p>
        </p:txBody>
      </p:sp>
      <p:sp>
        <p:nvSpPr>
          <p:cNvPr id="8192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4BA029CE-3C69-4122-A4F6-1E9CD930D234}" type="slidenum">
              <a:rPr lang="ru-RU" altLang="ru-RU" sz="1200" smtClean="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81924" name="Объект 4"/>
          <p:cNvPicPr>
            <a:picLocks noGrp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8" t="11972" r="21593" b="9065"/>
          <a:stretch>
            <a:fillRect/>
          </a:stretch>
        </p:blipFill>
        <p:spPr>
          <a:xfrm>
            <a:off x="99484" y="2492375"/>
            <a:ext cx="3505200" cy="2628900"/>
          </a:xfrm>
        </p:spPr>
      </p:pic>
      <p:sp>
        <p:nvSpPr>
          <p:cNvPr id="81925" name="Прямоугольник 2"/>
          <p:cNvSpPr>
            <a:spLocks noChangeArrowheads="1"/>
          </p:cNvSpPr>
          <p:nvPr/>
        </p:nvSpPr>
        <p:spPr bwMode="auto">
          <a:xfrm>
            <a:off x="3983567" y="1393826"/>
            <a:ext cx="80645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Работники здравоохранения</a:t>
            </a:r>
          </a:p>
          <a:p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составляют менее 3% населения планеты, при этом на них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пришлось 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14% всех случаев COVID-19, </a:t>
            </a:r>
            <a:r>
              <a:rPr lang="ru-RU" altLang="ru-RU" sz="24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зарегистрированных ВОЗ</a:t>
            </a:r>
            <a:r>
              <a:rPr lang="ru-RU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. </a:t>
            </a:r>
          </a:p>
          <a:p>
            <a:endParaRPr lang="ru-RU" altLang="ru-RU" sz="24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26" name="Picture 2" descr="Группа медицинского персонала больницы стоял вместе. мужские и женские  работники медицины - врачи, врачи, медработники, медсестры, изолированные  на белом фоне. иллюстрация в плоском мультяшном стиле. | Премиум вектор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1" y="4525964"/>
            <a:ext cx="5230283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21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Заголовок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ru-RU" altLang="ru-RU" dirty="0">
                <a:solidFill>
                  <a:srgbClr val="002060"/>
                </a:solidFill>
              </a:rPr>
              <a:t>Данные о заболеваемости ИСМП</a:t>
            </a:r>
          </a:p>
        </p:txBody>
      </p:sp>
      <p:pic>
        <p:nvPicPr>
          <p:cNvPr id="88068" name="Объект 4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8" t="11972" r="21593" b="9065"/>
          <a:stretch>
            <a:fillRect/>
          </a:stretch>
        </p:blipFill>
        <p:spPr>
          <a:xfrm>
            <a:off x="1598613" y="2492375"/>
            <a:ext cx="2952750" cy="2736850"/>
          </a:xfrm>
        </p:spPr>
      </p:pic>
      <p:sp>
        <p:nvSpPr>
          <p:cNvPr id="8806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CA08C914-813C-4E41-89D2-B9022E7AC366}" type="slidenum">
              <a:rPr lang="ru-RU" altLang="ru-RU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ru-RU" altLang="ru-RU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88069" name="Прямоугольник 1"/>
          <p:cNvSpPr>
            <a:spLocks noChangeArrowheads="1"/>
          </p:cNvSpPr>
          <p:nvPr/>
        </p:nvSpPr>
        <p:spPr bwMode="auto">
          <a:xfrm>
            <a:off x="5366886" y="1634817"/>
            <a:ext cx="60848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24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70% случаев можно избежать посредством соблюдения правил гигиены рук и других экономически эффективных методов профилактики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0441" y="5659030"/>
            <a:ext cx="108817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Глобальный отчет профилактике инфекций и инфекционному контролю 2022 года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479723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2136775" y="228600"/>
            <a:ext cx="8153400" cy="990600"/>
          </a:xfrm>
        </p:spPr>
        <p:txBody>
          <a:bodyPr/>
          <a:lstStyle/>
          <a:p>
            <a:r>
              <a:rPr lang="ru-RU" altLang="ru-RU" dirty="0">
                <a:solidFill>
                  <a:srgbClr val="002060"/>
                </a:solidFill>
              </a:rPr>
              <a:t>Данные по проблеме ИСМП</a:t>
            </a:r>
          </a:p>
        </p:txBody>
      </p:sp>
      <p:sp>
        <p:nvSpPr>
          <p:cNvPr id="778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DC5833E5-EB18-40CD-93DC-9FC6EA5FF0E1}" type="slidenum">
              <a:rPr lang="ru-RU" altLang="ru-RU" sz="120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20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77828" name="Прямоугольник 2"/>
          <p:cNvSpPr>
            <a:spLocks noChangeArrowheads="1"/>
          </p:cNvSpPr>
          <p:nvPr/>
        </p:nvSpPr>
        <p:spPr bwMode="auto">
          <a:xfrm>
            <a:off x="4295776" y="1516063"/>
            <a:ext cx="7805180" cy="496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107000"/>
              </a:lnSpc>
            </a:pPr>
            <a:r>
              <a:rPr lang="en-US" altLang="ru-RU" sz="24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&gt;</a:t>
            </a:r>
            <a:r>
              <a:rPr lang="en-US" altLang="ru-RU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1/2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случаев сепсиса, связанного с ИСМП можно ы избежать при наличии ВСГ, обеспечивающих должный уровень безопасности и использования надлежащих мер ПИИК.</a:t>
            </a:r>
          </a:p>
          <a:p>
            <a:pPr>
              <a:lnSpc>
                <a:spcPct val="107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¼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ОЗ не имеют базового водоснабжения, 712 млн. человек лишены доступа к воде в УЗ.</a:t>
            </a:r>
          </a:p>
          <a:p>
            <a:pPr>
              <a:lnSpc>
                <a:spcPct val="107000"/>
              </a:lnSpc>
            </a:pPr>
            <a:r>
              <a:rPr lang="ru-RU" altLang="ru-RU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10% ОЗ в мире не имеют услуг санитарии, а 1/3  – надлежащего оборудования для гигиенической обработки рук в местах оказания медицинской помощи. </a:t>
            </a:r>
            <a:endParaRPr lang="ru-RU" altLang="ru-RU" sz="20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altLang="ru-RU" sz="2000" b="1" i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Учреждение</a:t>
            </a:r>
            <a:r>
              <a:rPr lang="ru-RU" altLang="ru-RU" sz="2000" b="1" i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, не имеющее доступа к воде, не следует называть «медицинским» учреждением. </a:t>
            </a:r>
          </a:p>
          <a:p>
            <a:pPr>
              <a:lnSpc>
                <a:spcPct val="107000"/>
              </a:lnSpc>
            </a:pPr>
            <a:r>
              <a:rPr lang="ru-RU" altLang="ru-RU" sz="20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 </a:t>
            </a:r>
            <a:r>
              <a:rPr lang="ru-RU" altLang="ru-RU" sz="20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каждом третьем учреждении здравоохранения не осуществляется безопасная сортировка отходов</a:t>
            </a:r>
          </a:p>
          <a:p>
            <a:pPr>
              <a:lnSpc>
                <a:spcPct val="107000"/>
              </a:lnSpc>
            </a:pPr>
            <a:endParaRPr lang="ru-RU" altLang="ru-RU" sz="24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7829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08" t="11687" r="25922" b="10776"/>
          <a:stretch>
            <a:fillRect/>
          </a:stretch>
        </p:blipFill>
        <p:spPr bwMode="auto">
          <a:xfrm>
            <a:off x="2149476" y="1844675"/>
            <a:ext cx="19526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Прямоугольник 5"/>
          <p:cNvSpPr>
            <a:spLocks noChangeArrowheads="1"/>
          </p:cNvSpPr>
          <p:nvPr/>
        </p:nvSpPr>
        <p:spPr bwMode="auto">
          <a:xfrm>
            <a:off x="980952" y="5631505"/>
            <a:ext cx="86380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ru-RU" alt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Глобальный отчет по </a:t>
            </a:r>
            <a:r>
              <a:rPr lang="en-US" alt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WASH</a:t>
            </a:r>
            <a:r>
              <a:rPr lang="ru-RU" altLang="ru-RU" sz="1400" dirty="0">
                <a:solidFill>
                  <a:srgbClr val="002060"/>
                </a:solidFill>
                <a:cs typeface="Times New Roman" panose="02020603050405020304" pitchFamily="18" charset="0"/>
              </a:rPr>
              <a:t> 2022 года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28619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86296" y="228600"/>
            <a:ext cx="10001936" cy="9906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Экзогенное инфицирование</a:t>
            </a:r>
          </a:p>
        </p:txBody>
      </p:sp>
      <p:sp>
        <p:nvSpPr>
          <p:cNvPr id="6963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fld id="{B8E9E318-D3E2-42DF-9912-D0B5E523AF15}" type="slidenum">
              <a:rPr lang="ru-RU" altLang="ru-RU" sz="1200" smtClean="0">
                <a:solidFill>
                  <a:srgbClr val="FFFFFF"/>
                </a:solidFill>
                <a:latin typeface="Tahoma" panose="020B0604030504040204" pitchFamily="34" charset="0"/>
              </a:rPr>
              <a:pPr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200" smtClean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36195459"/>
              </p:ext>
            </p:extLst>
          </p:nvPr>
        </p:nvGraphicFramePr>
        <p:xfrm>
          <a:off x="239351" y="705604"/>
          <a:ext cx="11448883" cy="2512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82930" y="2704186"/>
            <a:ext cx="4017818" cy="172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ru-RU" altLang="ru-RU" dirty="0">
                <a:solidFill>
                  <a:srgbClr val="002060"/>
                </a:solidFill>
              </a:rPr>
              <a:t>Основные </a:t>
            </a:r>
            <a:r>
              <a:rPr lang="ru-RU" altLang="ru-RU" dirty="0" smtClean="0">
                <a:solidFill>
                  <a:srgbClr val="002060"/>
                </a:solidFill>
              </a:rPr>
              <a:t>категории источников/резервуар ИСМП</a:t>
            </a:r>
            <a:endParaRPr lang="ru-RU" altLang="ru-RU" dirty="0">
              <a:solidFill>
                <a:srgbClr val="002060"/>
              </a:solidFill>
            </a:endParaRPr>
          </a:p>
          <a:p>
            <a:pPr fontAlgn="auto">
              <a:spcBef>
                <a:spcPct val="3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002060"/>
                </a:solidFill>
              </a:rPr>
              <a:t>Пациенты</a:t>
            </a:r>
          </a:p>
          <a:p>
            <a:pPr>
              <a:spcBef>
                <a:spcPct val="3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002060"/>
                </a:solidFill>
              </a:rPr>
              <a:t>Медицинские работники</a:t>
            </a:r>
          </a:p>
          <a:p>
            <a:pPr fontAlgn="auto">
              <a:spcBef>
                <a:spcPct val="30000"/>
              </a:spcBef>
              <a:buClrTx/>
              <a:buFont typeface="Wingdings" panose="05000000000000000000" pitchFamily="2" charset="2"/>
              <a:buChar char="q"/>
              <a:defRPr/>
            </a:pPr>
            <a:r>
              <a:rPr lang="ru-RU" altLang="ru-RU" dirty="0">
                <a:solidFill>
                  <a:srgbClr val="002060"/>
                </a:solidFill>
              </a:rPr>
              <a:t>Объекты окружающей среды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8036" y="2690336"/>
            <a:ext cx="36140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indent="-32004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Естественные механизмы передачи</a:t>
            </a:r>
          </a:p>
          <a:p>
            <a:pPr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rgbClr val="002060"/>
                </a:solidFill>
              </a:rPr>
              <a:t>Аэрозольный</a:t>
            </a:r>
          </a:p>
          <a:p>
            <a:pPr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rgbClr val="002060"/>
                </a:solidFill>
              </a:rPr>
              <a:t>Фекально-оральный</a:t>
            </a:r>
          </a:p>
          <a:p>
            <a:pPr>
              <a:buClr>
                <a:srgbClr val="003300"/>
              </a:buClr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rgbClr val="002060"/>
                </a:solidFill>
              </a:rPr>
              <a:t>Контактный</a:t>
            </a:r>
          </a:p>
          <a:p>
            <a:pPr marL="320040" indent="-320040"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alt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Искусственные механизмы заражения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1585" y="2877372"/>
            <a:ext cx="3183885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ru-RU" altLang="ru-RU" dirty="0">
                <a:solidFill>
                  <a:srgbClr val="002060"/>
                </a:solidFill>
              </a:rPr>
              <a:t>пациенты </a:t>
            </a:r>
          </a:p>
          <a:p>
            <a:pPr>
              <a:spcBef>
                <a:spcPct val="30000"/>
              </a:spcBef>
              <a:defRPr/>
            </a:pPr>
            <a:r>
              <a:rPr lang="ru-RU" altLang="ru-RU" dirty="0">
                <a:solidFill>
                  <a:srgbClr val="002060"/>
                </a:solidFill>
              </a:rPr>
              <a:t> медицинские работники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2930" y="5035137"/>
            <a:ext cx="11261766" cy="12350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30000"/>
              </a:spcBef>
              <a:defRPr/>
            </a:pPr>
            <a:r>
              <a:rPr lang="ru-RU" sz="2800" i="1" dirty="0">
                <a:solidFill>
                  <a:srgbClr val="003300"/>
                </a:solidFill>
              </a:rPr>
              <a:t>Для предотвращения такой передачи возбудителей ИСМП требуется </a:t>
            </a:r>
            <a:r>
              <a:rPr lang="ru-RU" sz="2800" b="1" i="1" dirty="0">
                <a:solidFill>
                  <a:srgbClr val="003300"/>
                </a:solidFill>
              </a:rPr>
              <a:t>строгое соблюдение </a:t>
            </a:r>
            <a:r>
              <a:rPr lang="ru-RU" sz="2800" i="1" dirty="0">
                <a:solidFill>
                  <a:srgbClr val="003300"/>
                </a:solidFill>
              </a:rPr>
              <a:t>в каждой </a:t>
            </a:r>
            <a:r>
              <a:rPr lang="ru-RU" sz="2800" i="1" dirty="0" smtClean="0">
                <a:solidFill>
                  <a:srgbClr val="003300"/>
                </a:solidFill>
              </a:rPr>
              <a:t>ОЗ </a:t>
            </a:r>
            <a:r>
              <a:rPr lang="ru-RU" sz="2800" b="1" i="1" dirty="0" smtClean="0">
                <a:solidFill>
                  <a:srgbClr val="003300"/>
                </a:solidFill>
              </a:rPr>
              <a:t>санитарно-противоэпидемических </a:t>
            </a:r>
            <a:r>
              <a:rPr lang="ru-RU" sz="2800" b="1" i="1" dirty="0">
                <a:solidFill>
                  <a:srgbClr val="003300"/>
                </a:solidFill>
              </a:rPr>
              <a:t>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264640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647252"/>
    </a:dk2>
    <a:lt2>
      <a:srgbClr val="EAE8CF"/>
    </a:lt2>
    <a:accent1>
      <a:srgbClr val="E78712"/>
    </a:accent1>
    <a:accent2>
      <a:srgbClr val="B73C26"/>
    </a:accent2>
    <a:accent3>
      <a:srgbClr val="865331"/>
    </a:accent3>
    <a:accent4>
      <a:srgbClr val="B38648"/>
    </a:accent4>
    <a:accent5>
      <a:srgbClr val="BBB473"/>
    </a:accent5>
    <a:accent6>
      <a:srgbClr val="849276"/>
    </a:accent6>
    <a:hlink>
      <a:srgbClr val="FDAB2A"/>
    </a:hlink>
    <a:folHlink>
      <a:srgbClr val="CCB18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2962</Words>
  <Application>Microsoft Office PowerPoint</Application>
  <PresentationFormat>Широкоэкранный</PresentationFormat>
  <Paragraphs>283</Paragraphs>
  <Slides>33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Arial</vt:lpstr>
      <vt:lpstr>Calibri</vt:lpstr>
      <vt:lpstr>Century Gothic</vt:lpstr>
      <vt:lpstr>Georgia</vt:lpstr>
      <vt:lpstr>Tahoma</vt:lpstr>
      <vt:lpstr>Times New Roman</vt:lpstr>
      <vt:lpstr>Wingdings</vt:lpstr>
      <vt:lpstr>Wingdings 3</vt:lpstr>
      <vt:lpstr>Легкий дым</vt:lpstr>
      <vt:lpstr>Организация надлежащей гигиены рук медицинских работников </vt:lpstr>
      <vt:lpstr>Стратегическая задача системы здравоохранения</vt:lpstr>
      <vt:lpstr>Данные о заболеваемости ИСМП</vt:lpstr>
      <vt:lpstr>Данные о заболеваемости ИСМП</vt:lpstr>
      <vt:lpstr>Данные о заболеваемости ИСМП</vt:lpstr>
      <vt:lpstr>Данные о заболеваемости ИСМП</vt:lpstr>
      <vt:lpstr>Данные о заболеваемости ИСМП</vt:lpstr>
      <vt:lpstr>Данные по проблеме ИСМП</vt:lpstr>
      <vt:lpstr>Экзогенное инфицирование</vt:lpstr>
      <vt:lpstr>Контактный механизм передачи</vt:lpstr>
      <vt:lpstr>Эндогенное инфицирование</vt:lpstr>
      <vt:lpstr>Руки медицинского персонала – важнейший фактор передачи  Микрофлора кожи рук подразделяется: </vt:lpstr>
      <vt:lpstr>Резидентная микрофлора</vt:lpstr>
      <vt:lpstr>Транзиторная микрофлора</vt:lpstr>
      <vt:lpstr>Руки медицинского персонала – важнейший фактор передачи</vt:lpstr>
      <vt:lpstr>Контаминация рук/перчаток медицинского персонала</vt:lpstr>
      <vt:lpstr>Контаминация рук</vt:lpstr>
      <vt:lpstr>Историческая справка </vt:lpstr>
      <vt:lpstr>Программа «Чистота—залог безопасной медицинской помощи» стартовала в октябре 2005 года под названием: Первая Глобальная задача безопасности пациентов целью которой было повсеместное снижение ИСМП.</vt:lpstr>
      <vt:lpstr>Гигиена рук</vt:lpstr>
      <vt:lpstr>Средняя комплаетность не &gt;40%</vt:lpstr>
      <vt:lpstr>Гигиена рук</vt:lpstr>
      <vt:lpstr>Гигиена рук</vt:lpstr>
      <vt:lpstr>Уровни деконтаминации рук</vt:lpstr>
      <vt:lpstr>Показания к гигиене рук (Руководство ВОЗ) </vt:lpstr>
      <vt:lpstr>Выбор мыла </vt:lpstr>
      <vt:lpstr>Сравнительная характеристика  мыла и спиртсодержащего антисептика</vt:lpstr>
      <vt:lpstr>Рекомендации по составу антисептиков </vt:lpstr>
      <vt:lpstr>Рекомендации по составу антисептиков </vt:lpstr>
      <vt:lpstr>Снижение риска негативных явлений, вызванных гигиеной рук.</vt:lpstr>
      <vt:lpstr>Условия для беспрепятственного выполнения гигиены рук их достижение</vt:lpstr>
      <vt:lpstr>Модель стратегии улучшения гигиены рук</vt:lpstr>
      <vt:lpstr>Благодарю за внимание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Тамара Сергеевна</dc:creator>
  <cp:lastModifiedBy>Гузовская Тамара Сергеевна</cp:lastModifiedBy>
  <cp:revision>40</cp:revision>
  <dcterms:created xsi:type="dcterms:W3CDTF">2023-11-21T15:14:16Z</dcterms:created>
  <dcterms:modified xsi:type="dcterms:W3CDTF">2023-11-28T12:34:48Z</dcterms:modified>
</cp:coreProperties>
</file>